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56" r:id="rId5"/>
    <p:sldId id="258" r:id="rId6"/>
    <p:sldId id="301" r:id="rId7"/>
    <p:sldId id="278" r:id="rId8"/>
    <p:sldId id="262" r:id="rId9"/>
    <p:sldId id="272" r:id="rId10"/>
    <p:sldId id="273" r:id="rId11"/>
    <p:sldId id="287" r:id="rId12"/>
    <p:sldId id="288" r:id="rId13"/>
    <p:sldId id="290" r:id="rId14"/>
    <p:sldId id="274" r:id="rId15"/>
    <p:sldId id="275" r:id="rId16"/>
    <p:sldId id="281" r:id="rId17"/>
    <p:sldId id="282" r:id="rId18"/>
    <p:sldId id="293" r:id="rId19"/>
    <p:sldId id="294" r:id="rId20"/>
    <p:sldId id="300" r:id="rId21"/>
    <p:sldId id="285" r:id="rId22"/>
    <p:sldId id="298" r:id="rId23"/>
    <p:sldId id="299" r:id="rId24"/>
    <p:sldId id="289" r:id="rId25"/>
    <p:sldId id="291" r:id="rId26"/>
    <p:sldId id="276" r:id="rId27"/>
    <p:sldId id="297" r:id="rId28"/>
    <p:sldId id="296" r:id="rId29"/>
    <p:sldId id="280" r:id="rId30"/>
    <p:sldId id="292" r:id="rId31"/>
    <p:sldId id="279" r:id="rId32"/>
    <p:sldId id="283" r:id="rId33"/>
    <p:sldId id="284" r:id="rId34"/>
    <p:sldId id="269" r:id="rId35"/>
  </p:sldIdLst>
  <p:sldSz cx="18288000" cy="10287000"/>
  <p:notesSz cx="6858000" cy="9144000"/>
  <p:embeddedFontLst>
    <p:embeddedFont>
      <p:font typeface="DM Sans" pitchFamily="2" charset="0"/>
      <p:regular r:id="rId37"/>
      <p:bold r:id="rId38"/>
      <p:italic r:id="rId39"/>
      <p:boldItalic r:id="rId40"/>
    </p:embeddedFont>
    <p:embeddedFont>
      <p:font typeface="More Sugar Thin"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C118E-53F2-4C96-AC49-CAB1EB357DCC}" v="6" dt="2024-09-10T21:17:43.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9" d="100"/>
          <a:sy n="39" d="100"/>
        </p:scale>
        <p:origin x="94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DE768-EB8D-410D-933C-0D00DE59FC36}"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8D229-A5C9-423A-A1A5-91298F941CB9}" type="slidenum">
              <a:rPr lang="en-US" smtClean="0"/>
              <a:t>‹#›</a:t>
            </a:fld>
            <a:endParaRPr lang="en-US"/>
          </a:p>
        </p:txBody>
      </p:sp>
    </p:spTree>
    <p:extLst>
      <p:ext uri="{BB962C8B-B14F-4D97-AF65-F5344CB8AC3E}">
        <p14:creationId xmlns:p14="http://schemas.microsoft.com/office/powerpoint/2010/main" val="389870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if you run a club/activity and want info posted on this Canvas Page, please send the information to Ms. Crawford or Ms. Cornelius. You can also be added as a teacher yourself to make your own announcements/posts. </a:t>
            </a:r>
          </a:p>
        </p:txBody>
      </p:sp>
      <p:sp>
        <p:nvSpPr>
          <p:cNvPr id="4" name="Slide Number Placeholder 3"/>
          <p:cNvSpPr>
            <a:spLocks noGrp="1"/>
          </p:cNvSpPr>
          <p:nvPr>
            <p:ph type="sldNum" sz="quarter" idx="5"/>
          </p:nvPr>
        </p:nvSpPr>
        <p:spPr/>
        <p:txBody>
          <a:bodyPr/>
          <a:lstStyle/>
          <a:p>
            <a:fld id="{C178D229-A5C9-423A-A1A5-91298F941CB9}" type="slidenum">
              <a:rPr lang="en-US" smtClean="0"/>
              <a:t>2</a:t>
            </a:fld>
            <a:endParaRPr lang="en-US"/>
          </a:p>
        </p:txBody>
      </p:sp>
    </p:spTree>
    <p:extLst>
      <p:ext uri="{BB962C8B-B14F-4D97-AF65-F5344CB8AC3E}">
        <p14:creationId xmlns:p14="http://schemas.microsoft.com/office/powerpoint/2010/main" val="255983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gif"/><Relationship Id="rId21" Type="http://schemas.openxmlformats.org/officeDocument/2006/relationships/image" Target="../media/image20.png"/><Relationship Id="rId7" Type="http://schemas.openxmlformats.org/officeDocument/2006/relationships/image" Target="../media/image6.gif"/><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gif"/><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gif"/><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gif"/><Relationship Id="rId19" Type="http://schemas.openxmlformats.org/officeDocument/2006/relationships/image" Target="../media/image18.png"/><Relationship Id="rId4" Type="http://schemas.openxmlformats.org/officeDocument/2006/relationships/image" Target="../media/image3.gif"/><Relationship Id="rId9" Type="http://schemas.openxmlformats.org/officeDocument/2006/relationships/image" Target="../media/image8.gif"/><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hyperlink" Target="https://www.pcsb.org/Page/39896" TargetMode="Externa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s://totalgymdirect.com/total-gym-blog/how-to-commit-to-a-healthy-lifestyle" TargetMode="Externa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hyperlink" Target="https://clipground.com/student-council-clipart.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hyperlink" Target="https://www.tpsearchtool.com/images/music-notes-png-images-transparent-background-png-play" TargetMode="External"/><Relationship Id="rId5" Type="http://schemas.openxmlformats.org/officeDocument/2006/relationships/image" Target="../media/image46.png"/><Relationship Id="rId4" Type="http://schemas.openxmlformats.org/officeDocument/2006/relationships/hyperlink" Target="https://cmeaonline.org/tri-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hyperlink" Target="https://www-mca.stjohns.k12.fl.us/njh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hyperlink" Target="https://www.pngarts.com/explore/41033" TargetMode="External"/><Relationship Id="rId5" Type="http://schemas.openxmlformats.org/officeDocument/2006/relationships/image" Target="../media/image55.png"/><Relationship Id="rId4" Type="http://schemas.openxmlformats.org/officeDocument/2006/relationships/hyperlink" Target="https://www.pngall.com/basketball-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lipart-library.com/clipart/school-club-cliparts-20.htm"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590094" y="1406320"/>
            <a:ext cx="3047668" cy="685725"/>
          </a:xfrm>
          <a:prstGeom prst="rect">
            <a:avLst/>
          </a:prstGeom>
        </p:spPr>
      </p:pic>
      <p:pic>
        <p:nvPicPr>
          <p:cNvPr id="3" name="Picture 3"/>
          <p:cNvPicPr>
            <a:picLocks noChangeAspect="1"/>
          </p:cNvPicPr>
          <p:nvPr/>
        </p:nvPicPr>
        <p:blipFill>
          <a:blip r:embed="rId3"/>
          <a:srcRect/>
          <a:stretch>
            <a:fillRect/>
          </a:stretch>
        </p:blipFill>
        <p:spPr>
          <a:xfrm>
            <a:off x="1346104" y="1439752"/>
            <a:ext cx="2996191" cy="618861"/>
          </a:xfrm>
          <a:prstGeom prst="rect">
            <a:avLst/>
          </a:prstGeom>
        </p:spPr>
      </p:pic>
      <p:pic>
        <p:nvPicPr>
          <p:cNvPr id="4" name="Picture 4"/>
          <p:cNvPicPr>
            <a:picLocks noChangeAspect="1"/>
          </p:cNvPicPr>
          <p:nvPr/>
        </p:nvPicPr>
        <p:blipFill>
          <a:blip r:embed="rId4"/>
          <a:srcRect/>
          <a:stretch>
            <a:fillRect/>
          </a:stretch>
        </p:blipFill>
        <p:spPr>
          <a:xfrm>
            <a:off x="-777794" y="6524574"/>
            <a:ext cx="2830237" cy="1964838"/>
          </a:xfrm>
          <a:prstGeom prst="rect">
            <a:avLst/>
          </a:prstGeom>
        </p:spPr>
      </p:pic>
      <p:pic>
        <p:nvPicPr>
          <p:cNvPr id="5" name="Picture 5"/>
          <p:cNvPicPr>
            <a:picLocks noChangeAspect="1"/>
          </p:cNvPicPr>
          <p:nvPr/>
        </p:nvPicPr>
        <p:blipFill>
          <a:blip r:embed="rId5"/>
          <a:srcRect/>
          <a:stretch>
            <a:fillRect/>
          </a:stretch>
        </p:blipFill>
        <p:spPr>
          <a:xfrm rot="-429311">
            <a:off x="-383718" y="9304178"/>
            <a:ext cx="3459645" cy="415157"/>
          </a:xfrm>
          <a:prstGeom prst="rect">
            <a:avLst/>
          </a:prstGeom>
        </p:spPr>
      </p:pic>
      <p:pic>
        <p:nvPicPr>
          <p:cNvPr id="6" name="Picture 6"/>
          <p:cNvPicPr>
            <a:picLocks noChangeAspect="1"/>
          </p:cNvPicPr>
          <p:nvPr/>
        </p:nvPicPr>
        <p:blipFill>
          <a:blip r:embed="rId6"/>
          <a:srcRect/>
          <a:stretch>
            <a:fillRect/>
          </a:stretch>
        </p:blipFill>
        <p:spPr>
          <a:xfrm>
            <a:off x="16688975" y="1564017"/>
            <a:ext cx="2603134" cy="989191"/>
          </a:xfrm>
          <a:prstGeom prst="rect">
            <a:avLst/>
          </a:prstGeom>
        </p:spPr>
      </p:pic>
      <p:pic>
        <p:nvPicPr>
          <p:cNvPr id="7" name="Picture 7"/>
          <p:cNvPicPr>
            <a:picLocks noChangeAspect="1"/>
          </p:cNvPicPr>
          <p:nvPr/>
        </p:nvPicPr>
        <p:blipFill>
          <a:blip r:embed="rId7"/>
          <a:srcRect/>
          <a:stretch>
            <a:fillRect/>
          </a:stretch>
        </p:blipFill>
        <p:spPr>
          <a:xfrm>
            <a:off x="-1252235" y="3216239"/>
            <a:ext cx="3123813" cy="843430"/>
          </a:xfrm>
          <a:prstGeom prst="rect">
            <a:avLst/>
          </a:prstGeom>
        </p:spPr>
      </p:pic>
      <p:pic>
        <p:nvPicPr>
          <p:cNvPr id="8" name="Picture 8"/>
          <p:cNvPicPr>
            <a:picLocks noChangeAspect="1"/>
          </p:cNvPicPr>
          <p:nvPr/>
        </p:nvPicPr>
        <p:blipFill>
          <a:blip r:embed="rId8"/>
          <a:srcRect/>
          <a:stretch>
            <a:fillRect/>
          </a:stretch>
        </p:blipFill>
        <p:spPr>
          <a:xfrm>
            <a:off x="16439448" y="4314162"/>
            <a:ext cx="2479131" cy="272704"/>
          </a:xfrm>
          <a:prstGeom prst="rect">
            <a:avLst/>
          </a:prstGeom>
        </p:spPr>
      </p:pic>
      <p:pic>
        <p:nvPicPr>
          <p:cNvPr id="9" name="Picture 9"/>
          <p:cNvPicPr>
            <a:picLocks noChangeAspect="1"/>
          </p:cNvPicPr>
          <p:nvPr/>
        </p:nvPicPr>
        <p:blipFill>
          <a:blip r:embed="rId9"/>
          <a:srcRect/>
          <a:stretch>
            <a:fillRect/>
          </a:stretch>
        </p:blipFill>
        <p:spPr>
          <a:xfrm>
            <a:off x="16235556" y="5769930"/>
            <a:ext cx="3509972" cy="754644"/>
          </a:xfrm>
          <a:prstGeom prst="rect">
            <a:avLst/>
          </a:prstGeom>
        </p:spPr>
      </p:pic>
      <p:pic>
        <p:nvPicPr>
          <p:cNvPr id="10" name="Picture 10"/>
          <p:cNvPicPr>
            <a:picLocks noChangeAspect="1"/>
          </p:cNvPicPr>
          <p:nvPr/>
        </p:nvPicPr>
        <p:blipFill>
          <a:blip r:embed="rId10"/>
          <a:srcRect/>
          <a:stretch>
            <a:fillRect/>
          </a:stretch>
        </p:blipFill>
        <p:spPr>
          <a:xfrm>
            <a:off x="9769454" y="9732024"/>
            <a:ext cx="4013564" cy="842848"/>
          </a:xfrm>
          <a:prstGeom prst="rect">
            <a:avLst/>
          </a:prstGeom>
        </p:spPr>
      </p:pic>
      <p:sp>
        <p:nvSpPr>
          <p:cNvPr id="11" name="Freeform 11"/>
          <p:cNvSpPr/>
          <p:nvPr/>
        </p:nvSpPr>
        <p:spPr>
          <a:xfrm rot="-5400000">
            <a:off x="15783562" y="7066470"/>
            <a:ext cx="1311773" cy="2192934"/>
          </a:xfrm>
          <a:custGeom>
            <a:avLst/>
            <a:gdLst/>
            <a:ahLst/>
            <a:cxnLst/>
            <a:rect l="l" t="t" r="r" b="b"/>
            <a:pathLst>
              <a:path w="1311773" h="2192934">
                <a:moveTo>
                  <a:pt x="0" y="0"/>
                </a:moveTo>
                <a:lnTo>
                  <a:pt x="1311773" y="0"/>
                </a:lnTo>
                <a:lnTo>
                  <a:pt x="1311773" y="2192934"/>
                </a:lnTo>
                <a:lnTo>
                  <a:pt x="0" y="21929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rot="1968484">
            <a:off x="5226076" y="9410589"/>
            <a:ext cx="2023735" cy="2328566"/>
          </a:xfrm>
          <a:custGeom>
            <a:avLst/>
            <a:gdLst/>
            <a:ahLst/>
            <a:cxnLst/>
            <a:rect l="l" t="t" r="r" b="b"/>
            <a:pathLst>
              <a:path w="2023735" h="2328566">
                <a:moveTo>
                  <a:pt x="0" y="0"/>
                </a:moveTo>
                <a:lnTo>
                  <a:pt x="2023735" y="0"/>
                </a:lnTo>
                <a:lnTo>
                  <a:pt x="2023735" y="2328566"/>
                </a:lnTo>
                <a:lnTo>
                  <a:pt x="0" y="2328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10671625">
            <a:off x="6303885" y="144012"/>
            <a:ext cx="2830725" cy="555852"/>
          </a:xfrm>
          <a:custGeom>
            <a:avLst/>
            <a:gdLst/>
            <a:ahLst/>
            <a:cxnLst/>
            <a:rect l="l" t="t" r="r" b="b"/>
            <a:pathLst>
              <a:path w="2830725" h="555852">
                <a:moveTo>
                  <a:pt x="0" y="0"/>
                </a:moveTo>
                <a:lnTo>
                  <a:pt x="2830726" y="0"/>
                </a:lnTo>
                <a:lnTo>
                  <a:pt x="2830726" y="555851"/>
                </a:lnTo>
                <a:lnTo>
                  <a:pt x="0" y="5558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rot="-293159">
            <a:off x="3314286" y="-904648"/>
            <a:ext cx="2056019" cy="1809297"/>
          </a:xfrm>
          <a:custGeom>
            <a:avLst/>
            <a:gdLst/>
            <a:ahLst/>
            <a:cxnLst/>
            <a:rect l="l" t="t" r="r" b="b"/>
            <a:pathLst>
              <a:path w="2056019" h="1809297">
                <a:moveTo>
                  <a:pt x="0" y="0"/>
                </a:moveTo>
                <a:lnTo>
                  <a:pt x="2056019" y="0"/>
                </a:lnTo>
                <a:lnTo>
                  <a:pt x="2056019" y="1809296"/>
                </a:lnTo>
                <a:lnTo>
                  <a:pt x="0" y="18092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rot="-409601">
            <a:off x="14825676" y="9388873"/>
            <a:ext cx="2819761" cy="733138"/>
          </a:xfrm>
          <a:custGeom>
            <a:avLst/>
            <a:gdLst/>
            <a:ahLst/>
            <a:cxnLst/>
            <a:rect l="l" t="t" r="r" b="b"/>
            <a:pathLst>
              <a:path w="2819761" h="733138">
                <a:moveTo>
                  <a:pt x="0" y="0"/>
                </a:moveTo>
                <a:lnTo>
                  <a:pt x="2819760" y="0"/>
                </a:lnTo>
                <a:lnTo>
                  <a:pt x="2819760" y="733138"/>
                </a:lnTo>
                <a:lnTo>
                  <a:pt x="0" y="73313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580372">
            <a:off x="11806413" y="-253737"/>
            <a:ext cx="4882562" cy="772333"/>
          </a:xfrm>
          <a:custGeom>
            <a:avLst/>
            <a:gdLst/>
            <a:ahLst/>
            <a:cxnLst/>
            <a:rect l="l" t="t" r="r" b="b"/>
            <a:pathLst>
              <a:path w="4882562" h="772333">
                <a:moveTo>
                  <a:pt x="0" y="0"/>
                </a:moveTo>
                <a:lnTo>
                  <a:pt x="4882562" y="0"/>
                </a:lnTo>
                <a:lnTo>
                  <a:pt x="4882562" y="772332"/>
                </a:lnTo>
                <a:lnTo>
                  <a:pt x="0" y="7723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6421208" y="800136"/>
            <a:ext cx="3650180" cy="1898093"/>
          </a:xfrm>
          <a:custGeom>
            <a:avLst/>
            <a:gdLst/>
            <a:ahLst/>
            <a:cxnLst/>
            <a:rect l="l" t="t" r="r" b="b"/>
            <a:pathLst>
              <a:path w="3650180" h="1898093">
                <a:moveTo>
                  <a:pt x="0" y="0"/>
                </a:moveTo>
                <a:lnTo>
                  <a:pt x="3650180" y="0"/>
                </a:lnTo>
                <a:lnTo>
                  <a:pt x="3650180" y="1898093"/>
                </a:lnTo>
                <a:lnTo>
                  <a:pt x="0" y="189809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TextBox 18"/>
          <p:cNvSpPr txBox="1"/>
          <p:nvPr/>
        </p:nvSpPr>
        <p:spPr>
          <a:xfrm>
            <a:off x="2052444" y="2811248"/>
            <a:ext cx="14183112" cy="3916393"/>
          </a:xfrm>
          <a:prstGeom prst="rect">
            <a:avLst/>
          </a:prstGeom>
        </p:spPr>
        <p:txBody>
          <a:bodyPr lIns="0" tIns="0" rIns="0" bIns="0" rtlCol="0" anchor="t">
            <a:spAutoFit/>
          </a:bodyPr>
          <a:lstStyle/>
          <a:p>
            <a:pPr algn="ctr">
              <a:lnSpc>
                <a:spcPts val="16262"/>
              </a:lnSpc>
              <a:spcBef>
                <a:spcPct val="0"/>
              </a:spcBef>
            </a:pPr>
            <a:r>
              <a:rPr lang="en-US" sz="9000" dirty="0">
                <a:solidFill>
                  <a:srgbClr val="FFFFFF"/>
                </a:solidFill>
                <a:latin typeface="More Sugar Thin"/>
              </a:rPr>
              <a:t>LMIBWS </a:t>
            </a:r>
          </a:p>
          <a:p>
            <a:pPr algn="ctr">
              <a:lnSpc>
                <a:spcPts val="16262"/>
              </a:lnSpc>
              <a:spcBef>
                <a:spcPct val="0"/>
              </a:spcBef>
            </a:pPr>
            <a:r>
              <a:rPr lang="en-US" sz="9000" dirty="0">
                <a:solidFill>
                  <a:srgbClr val="FFFFFF"/>
                </a:solidFill>
                <a:latin typeface="More Sugar Thin"/>
              </a:rPr>
              <a:t>Clubs &amp; Activities</a:t>
            </a:r>
          </a:p>
        </p:txBody>
      </p:sp>
      <p:pic>
        <p:nvPicPr>
          <p:cNvPr id="21" name="Picture 21"/>
          <p:cNvPicPr>
            <a:picLocks noChangeAspect="1"/>
          </p:cNvPicPr>
          <p:nvPr/>
        </p:nvPicPr>
        <p:blipFill>
          <a:blip r:embed="rId3"/>
          <a:srcRect/>
          <a:stretch>
            <a:fillRect/>
          </a:stretch>
        </p:blipFill>
        <p:spPr>
          <a:xfrm>
            <a:off x="3618283" y="8383187"/>
            <a:ext cx="4100965" cy="8406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0"/>
    </mc:Choice>
    <mc:Fallback xmlns="">
      <p:transition spd="slow" advTm="46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189277"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5000</a:t>
            </a:r>
          </a:p>
          <a:p>
            <a:pPr>
              <a:lnSpc>
                <a:spcPts val="8854"/>
              </a:lnSpc>
            </a:pPr>
            <a:r>
              <a:rPr lang="en-US" sz="8854" dirty="0">
                <a:solidFill>
                  <a:srgbClr val="FFFFFF"/>
                </a:solidFill>
                <a:latin typeface="More Sugar Thin"/>
              </a:rPr>
              <a:t>Role Models</a:t>
            </a:r>
          </a:p>
        </p:txBody>
      </p:sp>
      <p:pic>
        <p:nvPicPr>
          <p:cNvPr id="2" name="Picture 1">
            <a:extLst>
              <a:ext uri="{FF2B5EF4-FFF2-40B4-BE49-F238E27FC236}">
                <a16:creationId xmlns:a16="http://schemas.microsoft.com/office/drawing/2014/main" id="{6C365700-F350-A746-22B9-4F436F4B0615}"/>
              </a:ext>
            </a:extLst>
          </p:cNvPr>
          <p:cNvPicPr>
            <a:picLocks noChangeAspect="1"/>
          </p:cNvPicPr>
          <p:nvPr/>
        </p:nvPicPr>
        <p:blipFill>
          <a:blip r:embed="rId2"/>
          <a:stretch>
            <a:fillRect/>
          </a:stretch>
        </p:blipFill>
        <p:spPr>
          <a:xfrm>
            <a:off x="3999271" y="2386781"/>
            <a:ext cx="13275733" cy="7467600"/>
          </a:xfrm>
          <a:prstGeom prst="rect">
            <a:avLst/>
          </a:prstGeom>
        </p:spPr>
      </p:pic>
      <p:pic>
        <p:nvPicPr>
          <p:cNvPr id="3" name="Picture 3"/>
          <p:cNvPicPr>
            <a:picLocks noChangeAspect="1"/>
          </p:cNvPicPr>
          <p:nvPr/>
        </p:nvPicPr>
        <p:blipFill>
          <a:blip r:embed="rId3"/>
          <a:srcRect/>
          <a:stretch>
            <a:fillRect/>
          </a:stretch>
        </p:blipFill>
        <p:spPr>
          <a:xfrm>
            <a:off x="457200" y="2400300"/>
            <a:ext cx="2996191" cy="618861"/>
          </a:xfrm>
          <a:prstGeom prst="rect">
            <a:avLst/>
          </a:prstGeom>
        </p:spPr>
      </p:pic>
    </p:spTree>
    <p:extLst>
      <p:ext uri="{BB962C8B-B14F-4D97-AF65-F5344CB8AC3E}">
        <p14:creationId xmlns:p14="http://schemas.microsoft.com/office/powerpoint/2010/main" val="2794545684"/>
      </p:ext>
    </p:extLst>
  </p:cSld>
  <p:clrMapOvr>
    <a:masterClrMapping/>
  </p:clrMapOvr>
  <mc:AlternateContent xmlns:mc="http://schemas.openxmlformats.org/markup-compatibility/2006" xmlns:p14="http://schemas.microsoft.com/office/powerpoint/2010/main">
    <mc:Choice Requires="p14">
      <p:transition spd="slow" p14:dur="2000" advTm="6433"/>
    </mc:Choice>
    <mc:Fallback xmlns="">
      <p:transition spd="slow" advTm="64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Art</a:t>
            </a:r>
          </a:p>
          <a:p>
            <a:pPr>
              <a:lnSpc>
                <a:spcPts val="8854"/>
              </a:lnSpc>
            </a:pPr>
            <a:r>
              <a:rPr lang="en-US" sz="8854" dirty="0">
                <a:solidFill>
                  <a:srgbClr val="FFFFFF"/>
                </a:solidFill>
                <a:latin typeface="More Sugar Thin"/>
              </a:rPr>
              <a:t>Club</a:t>
            </a:r>
          </a:p>
        </p:txBody>
      </p:sp>
      <p:pic>
        <p:nvPicPr>
          <p:cNvPr id="4" name="Picture 3" descr="A notebook with pictures on it&#10;&#10;Description automatically generated with medium confidence">
            <a:extLst>
              <a:ext uri="{FF2B5EF4-FFF2-40B4-BE49-F238E27FC236}">
                <a16:creationId xmlns:a16="http://schemas.microsoft.com/office/drawing/2014/main" id="{24E9A019-F582-A9D1-EA63-26605DEC3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0500" y="1285875"/>
            <a:ext cx="10287000" cy="7715250"/>
          </a:xfrm>
          <a:prstGeom prst="rect">
            <a:avLst/>
          </a:prstGeom>
        </p:spPr>
      </p:pic>
      <p:sp>
        <p:nvSpPr>
          <p:cNvPr id="2" name="TextBox 1">
            <a:extLst>
              <a:ext uri="{FF2B5EF4-FFF2-40B4-BE49-F238E27FC236}">
                <a16:creationId xmlns:a16="http://schemas.microsoft.com/office/drawing/2014/main" id="{522FD18E-0A27-4E31-D471-F35F32B8A922}"/>
              </a:ext>
            </a:extLst>
          </p:cNvPr>
          <p:cNvSpPr txBox="1"/>
          <p:nvPr/>
        </p:nvSpPr>
        <p:spPr>
          <a:xfrm>
            <a:off x="13563600" y="3390900"/>
            <a:ext cx="3200400" cy="1169551"/>
          </a:xfrm>
          <a:prstGeom prst="rect">
            <a:avLst/>
          </a:prstGeom>
          <a:solidFill>
            <a:schemeClr val="bg1"/>
          </a:solidFill>
        </p:spPr>
        <p:txBody>
          <a:bodyPr wrap="square" rtlCol="0">
            <a:spAutoFit/>
          </a:bodyPr>
          <a:lstStyle/>
          <a:p>
            <a:r>
              <a:rPr lang="en-US" sz="3500" b="1" dirty="0"/>
              <a:t>Club Sponsors: Mr. Powell</a:t>
            </a:r>
          </a:p>
        </p:txBody>
      </p:sp>
    </p:spTree>
    <p:extLst>
      <p:ext uri="{BB962C8B-B14F-4D97-AF65-F5344CB8AC3E}">
        <p14:creationId xmlns:p14="http://schemas.microsoft.com/office/powerpoint/2010/main" val="3915516713"/>
      </p:ext>
    </p:extLst>
  </p:cSld>
  <p:clrMapOvr>
    <a:masterClrMapping/>
  </p:clrMapOvr>
  <mc:AlternateContent xmlns:mc="http://schemas.openxmlformats.org/markup-compatibility/2006" xmlns:p14="http://schemas.microsoft.com/office/powerpoint/2010/main">
    <mc:Choice Requires="p14">
      <p:transition spd="slow" p14:dur="2000" advTm="5429"/>
    </mc:Choice>
    <mc:Fallback xmlns="">
      <p:transition spd="slow" advTm="54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61113" y="3771900"/>
            <a:ext cx="2996191" cy="618861"/>
          </a:xfrm>
          <a:prstGeom prst="rect">
            <a:avLst/>
          </a:prstGeom>
        </p:spPr>
      </p:pic>
      <p:sp>
        <p:nvSpPr>
          <p:cNvPr id="17" name="TextBox 17"/>
          <p:cNvSpPr txBox="1"/>
          <p:nvPr/>
        </p:nvSpPr>
        <p:spPr>
          <a:xfrm>
            <a:off x="445873" y="266700"/>
            <a:ext cx="7546246" cy="3424014"/>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Japan</a:t>
            </a:r>
          </a:p>
          <a:p>
            <a:pPr>
              <a:lnSpc>
                <a:spcPts val="8854"/>
              </a:lnSpc>
            </a:pPr>
            <a:r>
              <a:rPr lang="en-US" sz="8854" dirty="0">
                <a:solidFill>
                  <a:srgbClr val="FFFFFF"/>
                </a:solidFill>
                <a:latin typeface="More Sugar Thin"/>
              </a:rPr>
              <a:t>Culture</a:t>
            </a:r>
          </a:p>
          <a:p>
            <a:pPr>
              <a:lnSpc>
                <a:spcPts val="8854"/>
              </a:lnSpc>
            </a:pPr>
            <a:r>
              <a:rPr lang="en-US" sz="8854" dirty="0">
                <a:solidFill>
                  <a:srgbClr val="FFFFFF"/>
                </a:solidFill>
                <a:latin typeface="More Sugar Thin"/>
              </a:rPr>
              <a:t>Club</a:t>
            </a:r>
          </a:p>
        </p:txBody>
      </p:sp>
      <p:pic>
        <p:nvPicPr>
          <p:cNvPr id="5" name="Picture 4" descr="A group of photos on an orange surface&#10;&#10;Description automatically generated">
            <a:extLst>
              <a:ext uri="{FF2B5EF4-FFF2-40B4-BE49-F238E27FC236}">
                <a16:creationId xmlns:a16="http://schemas.microsoft.com/office/drawing/2014/main" id="{F8B5D34C-E21B-01D9-D109-752FBDA1F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901597" y="1484509"/>
            <a:ext cx="10061661" cy="7546246"/>
          </a:xfrm>
          <a:prstGeom prst="rect">
            <a:avLst/>
          </a:prstGeom>
        </p:spPr>
      </p:pic>
      <p:pic>
        <p:nvPicPr>
          <p:cNvPr id="6" name="Picture 5">
            <a:extLst>
              <a:ext uri="{FF2B5EF4-FFF2-40B4-BE49-F238E27FC236}">
                <a16:creationId xmlns:a16="http://schemas.microsoft.com/office/drawing/2014/main" id="{3FBBBCA5-27AA-E9D3-6B40-55DEF77B581D}"/>
              </a:ext>
            </a:extLst>
          </p:cNvPr>
          <p:cNvPicPr>
            <a:picLocks noChangeAspect="1"/>
          </p:cNvPicPr>
          <p:nvPr/>
        </p:nvPicPr>
        <p:blipFill>
          <a:blip r:embed="rId4"/>
          <a:stretch>
            <a:fillRect/>
          </a:stretch>
        </p:blipFill>
        <p:spPr>
          <a:xfrm>
            <a:off x="4089629" y="232945"/>
            <a:ext cx="7546246" cy="9996005"/>
          </a:xfrm>
          <a:prstGeom prst="rect">
            <a:avLst/>
          </a:prstGeom>
        </p:spPr>
      </p:pic>
    </p:spTree>
    <p:extLst>
      <p:ext uri="{BB962C8B-B14F-4D97-AF65-F5344CB8AC3E}">
        <p14:creationId xmlns:p14="http://schemas.microsoft.com/office/powerpoint/2010/main" val="4181326555"/>
      </p:ext>
    </p:extLst>
  </p:cSld>
  <p:clrMapOvr>
    <a:masterClrMapping/>
  </p:clrMapOvr>
  <mc:AlternateContent xmlns:mc="http://schemas.openxmlformats.org/markup-compatibility/2006" xmlns:p14="http://schemas.microsoft.com/office/powerpoint/2010/main">
    <mc:Choice Requires="p14">
      <p:transition spd="slow" p14:dur="2000" advTm="5912"/>
    </mc:Choice>
    <mc:Fallback xmlns="">
      <p:transition spd="slow" advTm="59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228600" y="574824"/>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SAVE</a:t>
            </a:r>
          </a:p>
          <a:p>
            <a:pPr>
              <a:lnSpc>
                <a:spcPts val="8854"/>
              </a:lnSpc>
            </a:pPr>
            <a:r>
              <a:rPr lang="en-US" sz="8854" dirty="0">
                <a:solidFill>
                  <a:srgbClr val="FFFFFF"/>
                </a:solidFill>
                <a:latin typeface="More Sugar Thin"/>
              </a:rPr>
              <a:t>Club</a:t>
            </a:r>
          </a:p>
        </p:txBody>
      </p:sp>
      <p:pic>
        <p:nvPicPr>
          <p:cNvPr id="2" name="Picture 1">
            <a:extLst>
              <a:ext uri="{FF2B5EF4-FFF2-40B4-BE49-F238E27FC236}">
                <a16:creationId xmlns:a16="http://schemas.microsoft.com/office/drawing/2014/main" id="{FD9395E2-26D1-BD0A-2785-6D8D1DDCC1CB}"/>
              </a:ext>
            </a:extLst>
          </p:cNvPr>
          <p:cNvPicPr>
            <a:picLocks noChangeAspect="1"/>
          </p:cNvPicPr>
          <p:nvPr/>
        </p:nvPicPr>
        <p:blipFill>
          <a:blip r:embed="rId2"/>
          <a:stretch>
            <a:fillRect/>
          </a:stretch>
        </p:blipFill>
        <p:spPr>
          <a:xfrm>
            <a:off x="3844265" y="1333500"/>
            <a:ext cx="14215135" cy="7996014"/>
          </a:xfrm>
          <a:prstGeom prst="rect">
            <a:avLst/>
          </a:prstGeom>
        </p:spPr>
      </p:pic>
      <p:pic>
        <p:nvPicPr>
          <p:cNvPr id="3" name="Picture 3"/>
          <p:cNvPicPr>
            <a:picLocks noChangeAspect="1"/>
          </p:cNvPicPr>
          <p:nvPr/>
        </p:nvPicPr>
        <p:blipFill>
          <a:blip r:embed="rId3"/>
          <a:srcRect/>
          <a:stretch>
            <a:fillRect/>
          </a:stretch>
        </p:blipFill>
        <p:spPr>
          <a:xfrm>
            <a:off x="228600" y="2857500"/>
            <a:ext cx="2996191" cy="618861"/>
          </a:xfrm>
          <a:prstGeom prst="rect">
            <a:avLst/>
          </a:prstGeom>
        </p:spPr>
      </p:pic>
      <p:sp>
        <p:nvSpPr>
          <p:cNvPr id="4" name="TextBox 3">
            <a:extLst>
              <a:ext uri="{FF2B5EF4-FFF2-40B4-BE49-F238E27FC236}">
                <a16:creationId xmlns:a16="http://schemas.microsoft.com/office/drawing/2014/main" id="{E8D315C5-5E01-7C9E-4BB3-6BDA0A3F6B36}"/>
              </a:ext>
            </a:extLst>
          </p:cNvPr>
          <p:cNvSpPr txBox="1"/>
          <p:nvPr/>
        </p:nvSpPr>
        <p:spPr>
          <a:xfrm>
            <a:off x="11811000" y="2095500"/>
            <a:ext cx="5638800" cy="3276600"/>
          </a:xfrm>
          <a:prstGeom prst="rect">
            <a:avLst/>
          </a:prstGeom>
          <a:solidFill>
            <a:schemeClr val="accent2"/>
          </a:solidFill>
        </p:spPr>
        <p:txBody>
          <a:bodyPr wrap="square" rtlCol="0">
            <a:spAutoFit/>
          </a:bodyPr>
          <a:lstStyle/>
          <a:p>
            <a:endParaRPr lang="en-US" dirty="0"/>
          </a:p>
        </p:txBody>
      </p:sp>
      <p:pic>
        <p:nvPicPr>
          <p:cNvPr id="6" name="Picture 5" descr="A group of colorful circles with white text&#10;&#10;Description automatically generated">
            <a:extLst>
              <a:ext uri="{FF2B5EF4-FFF2-40B4-BE49-F238E27FC236}">
                <a16:creationId xmlns:a16="http://schemas.microsoft.com/office/drawing/2014/main" id="{7638D7CD-C04D-9595-EEFC-59B52B2D18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311062" y="2519362"/>
            <a:ext cx="4638675" cy="2428875"/>
          </a:xfrm>
          <a:prstGeom prst="rect">
            <a:avLst/>
          </a:prstGeom>
        </p:spPr>
      </p:pic>
    </p:spTree>
    <p:extLst>
      <p:ext uri="{BB962C8B-B14F-4D97-AF65-F5344CB8AC3E}">
        <p14:creationId xmlns:p14="http://schemas.microsoft.com/office/powerpoint/2010/main" val="210333695"/>
      </p:ext>
    </p:extLst>
  </p:cSld>
  <p:clrMapOvr>
    <a:masterClrMapping/>
  </p:clrMapOvr>
  <mc:AlternateContent xmlns:mc="http://schemas.openxmlformats.org/markup-compatibility/2006" xmlns:p14="http://schemas.microsoft.com/office/powerpoint/2010/main">
    <mc:Choice Requires="p14">
      <p:transition spd="slow" p14:dur="2000" advTm="6162"/>
    </mc:Choice>
    <mc:Fallback xmlns="">
      <p:transition spd="slow" advTm="61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228600" y="574824"/>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Live Free</a:t>
            </a:r>
          </a:p>
          <a:p>
            <a:pPr>
              <a:lnSpc>
                <a:spcPts val="8854"/>
              </a:lnSpc>
            </a:pPr>
            <a:r>
              <a:rPr lang="en-US" sz="8854" dirty="0">
                <a:solidFill>
                  <a:srgbClr val="FFFFFF"/>
                </a:solidFill>
                <a:latin typeface="More Sugar Thin"/>
              </a:rPr>
              <a:t>Club</a:t>
            </a:r>
          </a:p>
        </p:txBody>
      </p:sp>
      <p:pic>
        <p:nvPicPr>
          <p:cNvPr id="4" name="Picture 3">
            <a:extLst>
              <a:ext uri="{FF2B5EF4-FFF2-40B4-BE49-F238E27FC236}">
                <a16:creationId xmlns:a16="http://schemas.microsoft.com/office/drawing/2014/main" id="{B33071A9-FC8A-02C6-5372-0065C617A8CD}"/>
              </a:ext>
            </a:extLst>
          </p:cNvPr>
          <p:cNvPicPr>
            <a:picLocks noChangeAspect="1"/>
          </p:cNvPicPr>
          <p:nvPr/>
        </p:nvPicPr>
        <p:blipFill>
          <a:blip r:embed="rId2"/>
          <a:stretch>
            <a:fillRect/>
          </a:stretch>
        </p:blipFill>
        <p:spPr>
          <a:xfrm>
            <a:off x="3598338" y="1866900"/>
            <a:ext cx="14359467" cy="8077200"/>
          </a:xfrm>
          <a:prstGeom prst="rect">
            <a:avLst/>
          </a:prstGeom>
        </p:spPr>
      </p:pic>
      <p:pic>
        <p:nvPicPr>
          <p:cNvPr id="3" name="Picture 3"/>
          <p:cNvPicPr>
            <a:picLocks noChangeAspect="1"/>
          </p:cNvPicPr>
          <p:nvPr/>
        </p:nvPicPr>
        <p:blipFill>
          <a:blip r:embed="rId3"/>
          <a:srcRect/>
          <a:stretch>
            <a:fillRect/>
          </a:stretch>
        </p:blipFill>
        <p:spPr>
          <a:xfrm>
            <a:off x="228600" y="2857500"/>
            <a:ext cx="2996191" cy="618861"/>
          </a:xfrm>
          <a:prstGeom prst="rect">
            <a:avLst/>
          </a:prstGeom>
        </p:spPr>
      </p:pic>
      <p:sp>
        <p:nvSpPr>
          <p:cNvPr id="2" name="TextBox 1">
            <a:extLst>
              <a:ext uri="{FF2B5EF4-FFF2-40B4-BE49-F238E27FC236}">
                <a16:creationId xmlns:a16="http://schemas.microsoft.com/office/drawing/2014/main" id="{0C2F6484-2756-9E95-76AC-2F773EA9ADFD}"/>
              </a:ext>
            </a:extLst>
          </p:cNvPr>
          <p:cNvSpPr txBox="1"/>
          <p:nvPr/>
        </p:nvSpPr>
        <p:spPr>
          <a:xfrm>
            <a:off x="4267200" y="2628900"/>
            <a:ext cx="5638800" cy="3276600"/>
          </a:xfrm>
          <a:prstGeom prst="rect">
            <a:avLst/>
          </a:prstGeom>
          <a:solidFill>
            <a:schemeClr val="accent2"/>
          </a:solidFill>
        </p:spPr>
        <p:txBody>
          <a:bodyPr wrap="square" rtlCol="0">
            <a:spAutoFit/>
          </a:bodyPr>
          <a:lstStyle/>
          <a:p>
            <a:endParaRPr lang="en-US" dirty="0"/>
          </a:p>
        </p:txBody>
      </p:sp>
      <p:pic>
        <p:nvPicPr>
          <p:cNvPr id="6" name="Picture 5" descr="A close-up of words&#10;&#10;Description automatically generated">
            <a:extLst>
              <a:ext uri="{FF2B5EF4-FFF2-40B4-BE49-F238E27FC236}">
                <a16:creationId xmlns:a16="http://schemas.microsoft.com/office/drawing/2014/main" id="{EABAACA0-A77E-0D1C-68F4-33C6CD538DA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27929" y="2846614"/>
            <a:ext cx="4116071" cy="2743200"/>
          </a:xfrm>
          <a:prstGeom prst="rect">
            <a:avLst/>
          </a:prstGeom>
        </p:spPr>
      </p:pic>
    </p:spTree>
    <p:extLst>
      <p:ext uri="{BB962C8B-B14F-4D97-AF65-F5344CB8AC3E}">
        <p14:creationId xmlns:p14="http://schemas.microsoft.com/office/powerpoint/2010/main" val="579603344"/>
      </p:ext>
    </p:extLst>
  </p:cSld>
  <p:clrMapOvr>
    <a:masterClrMapping/>
  </p:clrMapOvr>
  <mc:AlternateContent xmlns:mc="http://schemas.openxmlformats.org/markup-compatibility/2006" xmlns:p14="http://schemas.microsoft.com/office/powerpoint/2010/main">
    <mc:Choice Requires="p14">
      <p:transition spd="slow" p14:dur="2000" advTm="6155"/>
    </mc:Choice>
    <mc:Fallback xmlns="">
      <p:transition spd="slow" advTm="615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673913" y="1415658"/>
            <a:ext cx="2996191" cy="618861"/>
          </a:xfrm>
          <a:prstGeom prst="rect">
            <a:avLst/>
          </a:prstGeom>
        </p:spPr>
      </p:pic>
      <p:sp>
        <p:nvSpPr>
          <p:cNvPr id="17" name="TextBox 17"/>
          <p:cNvSpPr txBox="1"/>
          <p:nvPr/>
        </p:nvSpPr>
        <p:spPr>
          <a:xfrm>
            <a:off x="658673" y="266700"/>
            <a:ext cx="7546246" cy="1141338"/>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FBLA</a:t>
            </a:r>
          </a:p>
        </p:txBody>
      </p:sp>
      <p:pic>
        <p:nvPicPr>
          <p:cNvPr id="2" name="Picture 1">
            <a:extLst>
              <a:ext uri="{FF2B5EF4-FFF2-40B4-BE49-F238E27FC236}">
                <a16:creationId xmlns:a16="http://schemas.microsoft.com/office/drawing/2014/main" id="{F0117C93-DBA1-75A4-EC79-A37F0838BB93}"/>
              </a:ext>
            </a:extLst>
          </p:cNvPr>
          <p:cNvPicPr>
            <a:picLocks noChangeAspect="1"/>
          </p:cNvPicPr>
          <p:nvPr/>
        </p:nvPicPr>
        <p:blipFill>
          <a:blip r:embed="rId3"/>
          <a:stretch>
            <a:fillRect/>
          </a:stretch>
        </p:blipFill>
        <p:spPr>
          <a:xfrm>
            <a:off x="4058348" y="1104900"/>
            <a:ext cx="13536074" cy="7614042"/>
          </a:xfrm>
          <a:prstGeom prst="rect">
            <a:avLst/>
          </a:prstGeom>
        </p:spPr>
      </p:pic>
      <p:sp>
        <p:nvSpPr>
          <p:cNvPr id="4" name="TextBox 3">
            <a:extLst>
              <a:ext uri="{FF2B5EF4-FFF2-40B4-BE49-F238E27FC236}">
                <a16:creationId xmlns:a16="http://schemas.microsoft.com/office/drawing/2014/main" id="{DB2929F8-9CA6-1224-1940-8E485FD2D713}"/>
              </a:ext>
            </a:extLst>
          </p:cNvPr>
          <p:cNvSpPr txBox="1"/>
          <p:nvPr/>
        </p:nvSpPr>
        <p:spPr>
          <a:xfrm>
            <a:off x="4431796" y="5829300"/>
            <a:ext cx="5550404" cy="1477328"/>
          </a:xfrm>
          <a:prstGeom prst="rect">
            <a:avLst/>
          </a:prstGeom>
          <a:noFill/>
        </p:spPr>
        <p:txBody>
          <a:bodyPr wrap="square" rtlCol="0">
            <a:spAutoFit/>
          </a:bodyPr>
          <a:lstStyle/>
          <a:p>
            <a:pPr algn="ctr"/>
            <a:r>
              <a:rPr lang="en-US" sz="3000" b="1" dirty="0"/>
              <a:t>The last day to join is at the meeting on September 13</a:t>
            </a:r>
            <a:r>
              <a:rPr lang="en-US" sz="3000" b="1" baseline="30000" dirty="0"/>
              <a:t>th</a:t>
            </a:r>
            <a:r>
              <a:rPr lang="en-US" sz="3000" b="1" dirty="0"/>
              <a:t> at 9:00am!</a:t>
            </a:r>
          </a:p>
        </p:txBody>
      </p:sp>
      <p:sp>
        <p:nvSpPr>
          <p:cNvPr id="5" name="TextBox 4">
            <a:extLst>
              <a:ext uri="{FF2B5EF4-FFF2-40B4-BE49-F238E27FC236}">
                <a16:creationId xmlns:a16="http://schemas.microsoft.com/office/drawing/2014/main" id="{3EA33C10-1387-756C-A8F8-89F76123BCD5}"/>
              </a:ext>
            </a:extLst>
          </p:cNvPr>
          <p:cNvSpPr txBox="1"/>
          <p:nvPr/>
        </p:nvSpPr>
        <p:spPr>
          <a:xfrm>
            <a:off x="4404757" y="1348649"/>
            <a:ext cx="5550404" cy="2400657"/>
          </a:xfrm>
          <a:prstGeom prst="rect">
            <a:avLst/>
          </a:prstGeom>
          <a:noFill/>
        </p:spPr>
        <p:txBody>
          <a:bodyPr wrap="square" rtlCol="0">
            <a:spAutoFit/>
          </a:bodyPr>
          <a:lstStyle/>
          <a:p>
            <a:pPr marL="457200" indent="-457200" algn="ctr">
              <a:buFont typeface="Arial" panose="020B0604020202020204" pitchFamily="34" charset="0"/>
              <a:buChar char="•"/>
            </a:pPr>
            <a:r>
              <a:rPr lang="en-US" sz="3000" b="1" dirty="0"/>
              <a:t>Learn how to become a successful business leader.</a:t>
            </a:r>
          </a:p>
          <a:p>
            <a:pPr marL="457200" indent="-457200" algn="ctr">
              <a:buFont typeface="Arial" panose="020B0604020202020204" pitchFamily="34" charset="0"/>
              <a:buChar char="•"/>
            </a:pPr>
            <a:r>
              <a:rPr lang="en-US" sz="3000" b="1" dirty="0"/>
              <a:t>Compete in district, state, and national competitions!</a:t>
            </a:r>
          </a:p>
          <a:p>
            <a:pPr marL="457200" indent="-457200" algn="ctr">
              <a:buFont typeface="Arial" panose="020B0604020202020204" pitchFamily="34" charset="0"/>
              <a:buChar char="•"/>
            </a:pPr>
            <a:r>
              <a:rPr lang="en-US" sz="3000" b="1" dirty="0"/>
              <a:t>Go on field trips!</a:t>
            </a:r>
          </a:p>
        </p:txBody>
      </p:sp>
    </p:spTree>
    <p:extLst>
      <p:ext uri="{BB962C8B-B14F-4D97-AF65-F5344CB8AC3E}">
        <p14:creationId xmlns:p14="http://schemas.microsoft.com/office/powerpoint/2010/main" val="3072723216"/>
      </p:ext>
    </p:extLst>
  </p:cSld>
  <p:clrMapOvr>
    <a:masterClrMapping/>
  </p:clrMapOvr>
  <mc:AlternateContent xmlns:mc="http://schemas.openxmlformats.org/markup-compatibility/2006" xmlns:p14="http://schemas.microsoft.com/office/powerpoint/2010/main">
    <mc:Choice Requires="p14">
      <p:transition spd="slow" p14:dur="2000" advTm="6161"/>
    </mc:Choice>
    <mc:Fallback xmlns="">
      <p:transition spd="slow" advTm="616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Math</a:t>
            </a:r>
          </a:p>
          <a:p>
            <a:pPr>
              <a:lnSpc>
                <a:spcPts val="8854"/>
              </a:lnSpc>
            </a:pPr>
            <a:r>
              <a:rPr lang="en-US" sz="8854" dirty="0">
                <a:solidFill>
                  <a:srgbClr val="FFFFFF"/>
                </a:solidFill>
                <a:latin typeface="More Sugar Thin"/>
              </a:rPr>
              <a:t>Club</a:t>
            </a:r>
          </a:p>
        </p:txBody>
      </p:sp>
      <p:pic>
        <p:nvPicPr>
          <p:cNvPr id="4" name="Picture 3" descr="A purple square with blue and purple objects on it&#10;&#10;Description automatically generated">
            <a:extLst>
              <a:ext uri="{FF2B5EF4-FFF2-40B4-BE49-F238E27FC236}">
                <a16:creationId xmlns:a16="http://schemas.microsoft.com/office/drawing/2014/main" id="{8B4FAF4F-B988-4556-C0F3-234654C33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43" y="643"/>
            <a:ext cx="10285714" cy="10285714"/>
          </a:xfrm>
          <a:prstGeom prst="rect">
            <a:avLst/>
          </a:prstGeom>
        </p:spPr>
      </p:pic>
      <p:sp>
        <p:nvSpPr>
          <p:cNvPr id="5" name="TextBox 4">
            <a:extLst>
              <a:ext uri="{FF2B5EF4-FFF2-40B4-BE49-F238E27FC236}">
                <a16:creationId xmlns:a16="http://schemas.microsoft.com/office/drawing/2014/main" id="{70659561-AFB3-5CAD-7318-893CC00580F0}"/>
              </a:ext>
            </a:extLst>
          </p:cNvPr>
          <p:cNvSpPr txBox="1"/>
          <p:nvPr/>
        </p:nvSpPr>
        <p:spPr>
          <a:xfrm>
            <a:off x="6457324" y="5524500"/>
            <a:ext cx="5658476" cy="2123658"/>
          </a:xfrm>
          <a:prstGeom prst="rect">
            <a:avLst/>
          </a:prstGeom>
          <a:solidFill>
            <a:schemeClr val="bg1"/>
          </a:solidFill>
        </p:spPr>
        <p:txBody>
          <a:bodyPr wrap="square">
            <a:spAutoFit/>
          </a:bodyPr>
          <a:lstStyle/>
          <a:p>
            <a:pPr algn="ctr"/>
            <a:r>
              <a:rPr lang="en-US" sz="2200" b="0" i="0" dirty="0">
                <a:solidFill>
                  <a:srgbClr val="616161"/>
                </a:solidFill>
                <a:effectLst/>
                <a:latin typeface="SF Pro Text"/>
              </a:rPr>
              <a:t>LMIBWS Math Club is a club for students interested in mathematics that can get together and further explore mathematics outside of a classroom with various activities.</a:t>
            </a:r>
          </a:p>
          <a:p>
            <a:pPr algn="ctr"/>
            <a:endParaRPr lang="en-US" sz="2200" dirty="0">
              <a:solidFill>
                <a:srgbClr val="616161"/>
              </a:solidFill>
              <a:latin typeface="SF Pro Text"/>
            </a:endParaRPr>
          </a:p>
          <a:p>
            <a:pPr algn="ctr"/>
            <a:r>
              <a:rPr lang="en-US" sz="2200" dirty="0">
                <a:solidFill>
                  <a:srgbClr val="616161"/>
                </a:solidFill>
                <a:latin typeface="SF Pro Text"/>
              </a:rPr>
              <a:t>See Ms. Mount or Ms. Lopez for more info!</a:t>
            </a:r>
            <a:endParaRPr lang="en-US" sz="2200" dirty="0"/>
          </a:p>
        </p:txBody>
      </p:sp>
    </p:spTree>
    <p:extLst>
      <p:ext uri="{BB962C8B-B14F-4D97-AF65-F5344CB8AC3E}">
        <p14:creationId xmlns:p14="http://schemas.microsoft.com/office/powerpoint/2010/main" val="722979673"/>
      </p:ext>
    </p:extLst>
  </p:cSld>
  <p:clrMapOvr>
    <a:masterClrMapping/>
  </p:clrMapOvr>
  <mc:AlternateContent xmlns:mc="http://schemas.openxmlformats.org/markup-compatibility/2006" xmlns:p14="http://schemas.microsoft.com/office/powerpoint/2010/main">
    <mc:Choice Requires="p14">
      <p:transition spd="slow" p14:dur="2000" advTm="6094"/>
    </mc:Choice>
    <mc:Fallback xmlns="">
      <p:transition spd="slow" advTm="60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Drama</a:t>
            </a:r>
          </a:p>
          <a:p>
            <a:pPr>
              <a:lnSpc>
                <a:spcPts val="8854"/>
              </a:lnSpc>
            </a:pPr>
            <a:r>
              <a:rPr lang="en-US" sz="8854" dirty="0">
                <a:solidFill>
                  <a:srgbClr val="FFFFFF"/>
                </a:solidFill>
                <a:latin typeface="More Sugar Thin"/>
              </a:rPr>
              <a:t>Club</a:t>
            </a:r>
          </a:p>
        </p:txBody>
      </p:sp>
      <p:pic>
        <p:nvPicPr>
          <p:cNvPr id="6" name="Picture 5" descr="A screen shot of a movie theater&#10;&#10;Description automatically generated">
            <a:extLst>
              <a:ext uri="{FF2B5EF4-FFF2-40B4-BE49-F238E27FC236}">
                <a16:creationId xmlns:a16="http://schemas.microsoft.com/office/drawing/2014/main" id="{8A5D1BD6-6F80-1470-E302-505284545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0"/>
            <a:ext cx="6655690" cy="10287000"/>
          </a:xfrm>
          <a:prstGeom prst="rect">
            <a:avLst/>
          </a:prstGeom>
        </p:spPr>
      </p:pic>
    </p:spTree>
    <p:extLst>
      <p:ext uri="{BB962C8B-B14F-4D97-AF65-F5344CB8AC3E}">
        <p14:creationId xmlns:p14="http://schemas.microsoft.com/office/powerpoint/2010/main" val="2456034208"/>
      </p:ext>
    </p:extLst>
  </p:cSld>
  <p:clrMapOvr>
    <a:masterClrMapping/>
  </p:clrMapOvr>
  <mc:AlternateContent xmlns:mc="http://schemas.openxmlformats.org/markup-compatibility/2006" xmlns:p14="http://schemas.microsoft.com/office/powerpoint/2010/main">
    <mc:Choice Requires="p14">
      <p:transition spd="slow" p14:dur="2000" advTm="6102"/>
    </mc:Choice>
    <mc:Fallback xmlns="">
      <p:transition spd="slow" advTm="610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Student</a:t>
            </a:r>
          </a:p>
          <a:p>
            <a:pPr>
              <a:lnSpc>
                <a:spcPts val="8854"/>
              </a:lnSpc>
            </a:pPr>
            <a:r>
              <a:rPr lang="en-US" sz="8854" dirty="0">
                <a:solidFill>
                  <a:srgbClr val="FFFFFF"/>
                </a:solidFill>
                <a:latin typeface="More Sugar Thin"/>
              </a:rPr>
              <a:t>Council</a:t>
            </a:r>
          </a:p>
        </p:txBody>
      </p:sp>
      <p:sp>
        <p:nvSpPr>
          <p:cNvPr id="4" name="TextBox 18">
            <a:extLst>
              <a:ext uri="{FF2B5EF4-FFF2-40B4-BE49-F238E27FC236}">
                <a16:creationId xmlns:a16="http://schemas.microsoft.com/office/drawing/2014/main" id="{CBFE1BE7-613C-929E-D121-6305EC759E31}"/>
              </a:ext>
            </a:extLst>
          </p:cNvPr>
          <p:cNvSpPr txBox="1"/>
          <p:nvPr/>
        </p:nvSpPr>
        <p:spPr>
          <a:xfrm>
            <a:off x="2481262" y="2171700"/>
            <a:ext cx="13325475" cy="7795147"/>
          </a:xfrm>
          <a:prstGeom prst="rect">
            <a:avLst/>
          </a:prstGeom>
        </p:spPr>
        <p:txBody>
          <a:bodyPr wrap="square" lIns="0" tIns="0" rIns="0" bIns="0" rtlCol="0" anchor="t">
            <a:spAutoFit/>
          </a:bodyPr>
          <a:lstStyle/>
          <a:p>
            <a:pPr algn="ctr">
              <a:lnSpc>
                <a:spcPts val="6811"/>
              </a:lnSpc>
            </a:pPr>
            <a:r>
              <a:rPr lang="en-US" sz="4500" b="1" u="sng" dirty="0">
                <a:solidFill>
                  <a:srgbClr val="FFFFFF"/>
                </a:solidFill>
                <a:latin typeface="DM Sans"/>
              </a:rPr>
              <a:t>What is Student Council? </a:t>
            </a:r>
          </a:p>
          <a:p>
            <a:pPr algn="ctr">
              <a:lnSpc>
                <a:spcPts val="6811"/>
              </a:lnSpc>
            </a:pPr>
            <a:r>
              <a:rPr lang="en-US" sz="4500" b="1" dirty="0">
                <a:solidFill>
                  <a:srgbClr val="FFFFFF"/>
                </a:solidFill>
                <a:latin typeface="DM Sans"/>
              </a:rPr>
              <a:t>Student Council is a group of elected and volunteer students that work together to help make improvements to the school. These students also help put on school events like dances and spirit weeks!</a:t>
            </a:r>
          </a:p>
          <a:p>
            <a:pPr algn="ctr">
              <a:lnSpc>
                <a:spcPts val="6811"/>
              </a:lnSpc>
            </a:pPr>
            <a:endParaRPr lang="en-US" sz="4500" b="1" dirty="0">
              <a:solidFill>
                <a:srgbClr val="FFFFFF"/>
              </a:solidFill>
              <a:latin typeface="DM Sans"/>
            </a:endParaRPr>
          </a:p>
          <a:p>
            <a:pPr algn="ctr">
              <a:lnSpc>
                <a:spcPts val="6811"/>
              </a:lnSpc>
            </a:pPr>
            <a:r>
              <a:rPr lang="en-US" sz="4500" b="1" dirty="0">
                <a:solidFill>
                  <a:srgbClr val="FFFFFF"/>
                </a:solidFill>
                <a:latin typeface="DM Sans"/>
              </a:rPr>
              <a:t>More info about Student Council will be shared soon!</a:t>
            </a:r>
          </a:p>
        </p:txBody>
      </p:sp>
      <p:pic>
        <p:nvPicPr>
          <p:cNvPr id="6" name="Picture 5" descr="A group of kids in uniform&#10;&#10;Description automatically generated">
            <a:extLst>
              <a:ext uri="{FF2B5EF4-FFF2-40B4-BE49-F238E27FC236}">
                <a16:creationId xmlns:a16="http://schemas.microsoft.com/office/drawing/2014/main" id="{5F347C8A-8C83-AF09-5B44-5F20DEC09E64}"/>
              </a:ext>
            </a:extLst>
          </p:cNvPr>
          <p:cNvPicPr>
            <a:picLocks noChangeAspect="1"/>
          </p:cNvPicPr>
          <p:nvPr/>
        </p:nvPicPr>
        <p:blipFill>
          <a:blip r:embed="rId3">
            <a:alphaModFix amt="21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44831" y="0"/>
            <a:ext cx="10968037" cy="11951758"/>
          </a:xfrm>
          <a:prstGeom prst="rect">
            <a:avLst/>
          </a:prstGeom>
        </p:spPr>
      </p:pic>
    </p:spTree>
    <p:extLst>
      <p:ext uri="{BB962C8B-B14F-4D97-AF65-F5344CB8AC3E}">
        <p14:creationId xmlns:p14="http://schemas.microsoft.com/office/powerpoint/2010/main" val="1280991404"/>
      </p:ext>
    </p:extLst>
  </p:cSld>
  <p:clrMapOvr>
    <a:masterClrMapping/>
  </p:clrMapOvr>
  <mc:AlternateContent xmlns:mc="http://schemas.openxmlformats.org/markup-compatibility/2006" xmlns:p14="http://schemas.microsoft.com/office/powerpoint/2010/main">
    <mc:Choice Requires="p14">
      <p:transition spd="slow" p14:dur="2000" advTm="6034"/>
    </mc:Choice>
    <mc:Fallback xmlns="">
      <p:transition spd="slow" advTm="60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658673" y="4798949"/>
            <a:ext cx="2996191" cy="618861"/>
          </a:xfrm>
          <a:prstGeom prst="rect">
            <a:avLst/>
          </a:prstGeom>
        </p:spPr>
      </p:pic>
      <p:sp>
        <p:nvSpPr>
          <p:cNvPr id="17" name="TextBox 17"/>
          <p:cNvSpPr txBox="1"/>
          <p:nvPr/>
        </p:nvSpPr>
        <p:spPr>
          <a:xfrm>
            <a:off x="658673" y="266700"/>
            <a:ext cx="7546246" cy="4565352"/>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Tri-M </a:t>
            </a:r>
          </a:p>
          <a:p>
            <a:pPr>
              <a:lnSpc>
                <a:spcPts val="8854"/>
              </a:lnSpc>
            </a:pPr>
            <a:r>
              <a:rPr lang="en-US" sz="8854" dirty="0">
                <a:solidFill>
                  <a:srgbClr val="FFFFFF"/>
                </a:solidFill>
                <a:latin typeface="More Sugar Thin"/>
              </a:rPr>
              <a:t>Music </a:t>
            </a:r>
          </a:p>
          <a:p>
            <a:pPr>
              <a:lnSpc>
                <a:spcPts val="8854"/>
              </a:lnSpc>
            </a:pPr>
            <a:r>
              <a:rPr lang="en-US" sz="8854" dirty="0">
                <a:solidFill>
                  <a:srgbClr val="FFFFFF"/>
                </a:solidFill>
                <a:latin typeface="More Sugar Thin"/>
              </a:rPr>
              <a:t>Honor </a:t>
            </a:r>
          </a:p>
          <a:p>
            <a:pPr>
              <a:lnSpc>
                <a:spcPts val="8854"/>
              </a:lnSpc>
            </a:pPr>
            <a:r>
              <a:rPr lang="en-US" sz="8854" dirty="0">
                <a:solidFill>
                  <a:srgbClr val="FFFFFF"/>
                </a:solidFill>
                <a:latin typeface="More Sugar Thin"/>
              </a:rPr>
              <a:t>Society</a:t>
            </a:r>
          </a:p>
        </p:txBody>
      </p:sp>
      <p:sp>
        <p:nvSpPr>
          <p:cNvPr id="4" name="TextBox 3">
            <a:extLst>
              <a:ext uri="{FF2B5EF4-FFF2-40B4-BE49-F238E27FC236}">
                <a16:creationId xmlns:a16="http://schemas.microsoft.com/office/drawing/2014/main" id="{12ABF0F6-A4BA-52C5-B599-DF781D901EB9}"/>
              </a:ext>
            </a:extLst>
          </p:cNvPr>
          <p:cNvSpPr txBox="1"/>
          <p:nvPr/>
        </p:nvSpPr>
        <p:spPr>
          <a:xfrm>
            <a:off x="4431796" y="419100"/>
            <a:ext cx="13197531" cy="6740307"/>
          </a:xfrm>
          <a:prstGeom prst="rect">
            <a:avLst/>
          </a:prstGeom>
          <a:solidFill>
            <a:schemeClr val="accent5">
              <a:lumMod val="40000"/>
              <a:lumOff val="60000"/>
            </a:schemeClr>
          </a:solidFill>
        </p:spPr>
        <p:txBody>
          <a:bodyPr wrap="square" rtlCol="0">
            <a:spAutoFit/>
          </a:bodyPr>
          <a:lstStyle/>
          <a:p>
            <a:r>
              <a:rPr lang="en-US" sz="3600" b="0" i="0" dirty="0">
                <a:solidFill>
                  <a:srgbClr val="000000"/>
                </a:solidFill>
                <a:effectLst/>
              </a:rPr>
              <a:t>The Tri-M Music Honor Society is a program of the National Association for Music Education (</a:t>
            </a:r>
            <a:r>
              <a:rPr lang="en-US" sz="3600" b="0" i="0" dirty="0" err="1">
                <a:solidFill>
                  <a:srgbClr val="000000"/>
                </a:solidFill>
                <a:effectLst/>
              </a:rPr>
              <a:t>NAfME</a:t>
            </a:r>
            <a:r>
              <a:rPr lang="en-US" sz="3600" b="0" i="0" dirty="0">
                <a:solidFill>
                  <a:srgbClr val="000000"/>
                </a:solidFill>
                <a:effectLst/>
              </a:rPr>
              <a:t>), which focuses on creating future leaders in music education and music advocacy. Tri-M seeks to make an impact in our community through public performances and music service projects.</a:t>
            </a:r>
          </a:p>
          <a:p>
            <a:endParaRPr lang="en-US" sz="3600" dirty="0">
              <a:solidFill>
                <a:srgbClr val="000000"/>
              </a:solidFill>
            </a:endParaRPr>
          </a:p>
          <a:p>
            <a:r>
              <a:rPr lang="en-US" sz="3600" b="1" dirty="0">
                <a:solidFill>
                  <a:srgbClr val="000000"/>
                </a:solidFill>
              </a:rPr>
              <a:t>Previously inducted 8</a:t>
            </a:r>
            <a:r>
              <a:rPr lang="en-US" sz="3600" b="1" baseline="30000" dirty="0">
                <a:solidFill>
                  <a:srgbClr val="000000"/>
                </a:solidFill>
              </a:rPr>
              <a:t>th</a:t>
            </a:r>
            <a:r>
              <a:rPr lang="en-US" sz="3600" b="1" dirty="0">
                <a:solidFill>
                  <a:srgbClr val="000000"/>
                </a:solidFill>
              </a:rPr>
              <a:t> grade students will continue to be members. </a:t>
            </a:r>
          </a:p>
          <a:p>
            <a:endParaRPr lang="en-US" sz="3600" b="1" dirty="0">
              <a:solidFill>
                <a:srgbClr val="000000"/>
              </a:solidFill>
            </a:endParaRPr>
          </a:p>
          <a:p>
            <a:r>
              <a:rPr lang="en-US" sz="3600" b="1" dirty="0">
                <a:solidFill>
                  <a:srgbClr val="000000"/>
                </a:solidFill>
              </a:rPr>
              <a:t>New candidates will be invited at the end of quarter 1 based on participation in their music class and grades. </a:t>
            </a:r>
          </a:p>
          <a:p>
            <a:endParaRPr lang="en-US" sz="3600" b="1" dirty="0">
              <a:solidFill>
                <a:srgbClr val="000000"/>
              </a:solidFill>
            </a:endParaRPr>
          </a:p>
          <a:p>
            <a:r>
              <a:rPr lang="en-US" sz="3600" b="1" dirty="0">
                <a:solidFill>
                  <a:srgbClr val="000000"/>
                </a:solidFill>
              </a:rPr>
              <a:t>Club Sponsors: Ms. San Antonino, Mr. Ruffin, Ms. Ash, Ms. Crawford</a:t>
            </a:r>
            <a:endParaRPr lang="en-US" sz="3500" b="1" dirty="0"/>
          </a:p>
        </p:txBody>
      </p:sp>
      <p:pic>
        <p:nvPicPr>
          <p:cNvPr id="5" name="Picture 4" descr="A blue rectangular sign with white text&#10;&#10;Description automatically generated">
            <a:extLst>
              <a:ext uri="{FF2B5EF4-FFF2-40B4-BE49-F238E27FC236}">
                <a16:creationId xmlns:a16="http://schemas.microsoft.com/office/drawing/2014/main" id="{671787F6-D40A-8C84-99C0-4A65866D2AC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0560" y="7429499"/>
            <a:ext cx="8314840" cy="2555645"/>
          </a:xfrm>
          <a:prstGeom prst="rect">
            <a:avLst/>
          </a:prstGeom>
        </p:spPr>
      </p:pic>
      <p:pic>
        <p:nvPicPr>
          <p:cNvPr id="7" name="Picture 6" descr="A gold musical notes on a black background&#10;&#10;Description automatically generated">
            <a:extLst>
              <a:ext uri="{FF2B5EF4-FFF2-40B4-BE49-F238E27FC236}">
                <a16:creationId xmlns:a16="http://schemas.microsoft.com/office/drawing/2014/main" id="{7050232C-D3CC-3763-B89C-A1A25C333ED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624908" y="7311807"/>
            <a:ext cx="4663092" cy="3136207"/>
          </a:xfrm>
          <a:prstGeom prst="rect">
            <a:avLst/>
          </a:prstGeom>
        </p:spPr>
      </p:pic>
    </p:spTree>
    <p:extLst>
      <p:ext uri="{BB962C8B-B14F-4D97-AF65-F5344CB8AC3E}">
        <p14:creationId xmlns:p14="http://schemas.microsoft.com/office/powerpoint/2010/main" val="3424094957"/>
      </p:ext>
    </p:extLst>
  </p:cSld>
  <p:clrMapOvr>
    <a:masterClrMapping/>
  </p:clrMapOvr>
  <mc:AlternateContent xmlns:mc="http://schemas.openxmlformats.org/markup-compatibility/2006" xmlns:p14="http://schemas.microsoft.com/office/powerpoint/2010/main">
    <mc:Choice Requires="p14">
      <p:transition spd="slow" p14:dur="2000" advTm="9011"/>
    </mc:Choice>
    <mc:Fallback xmlns="">
      <p:transition spd="slow" advTm="90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99400" y="800100"/>
            <a:ext cx="13089200" cy="1446743"/>
          </a:xfrm>
          <a:prstGeom prst="rect">
            <a:avLst/>
          </a:prstGeom>
        </p:spPr>
        <p:txBody>
          <a:bodyPr lIns="0" tIns="0" rIns="0" bIns="0" rtlCol="0" anchor="t">
            <a:spAutoFit/>
          </a:bodyPr>
          <a:lstStyle/>
          <a:p>
            <a:pPr algn="ctr">
              <a:lnSpc>
                <a:spcPts val="12395"/>
              </a:lnSpc>
              <a:spcBef>
                <a:spcPct val="0"/>
              </a:spcBef>
            </a:pPr>
            <a:r>
              <a:rPr lang="en-US" sz="8854" dirty="0">
                <a:solidFill>
                  <a:srgbClr val="FFFFFF"/>
                </a:solidFill>
                <a:latin typeface="More Sugar Thin"/>
              </a:rPr>
              <a:t>Canvas Page</a:t>
            </a:r>
          </a:p>
        </p:txBody>
      </p:sp>
      <p:sp>
        <p:nvSpPr>
          <p:cNvPr id="3" name="TextBox 3"/>
          <p:cNvSpPr txBox="1"/>
          <p:nvPr/>
        </p:nvSpPr>
        <p:spPr>
          <a:xfrm>
            <a:off x="1669969" y="3981051"/>
            <a:ext cx="8007432" cy="4895058"/>
          </a:xfrm>
          <a:prstGeom prst="rect">
            <a:avLst/>
          </a:prstGeom>
        </p:spPr>
        <p:txBody>
          <a:bodyPr wrap="square" lIns="0" tIns="0" rIns="0" bIns="0" rtlCol="0" anchor="t">
            <a:spAutoFit/>
          </a:bodyPr>
          <a:lstStyle/>
          <a:p>
            <a:pPr algn="ctr">
              <a:lnSpc>
                <a:spcPts val="4759"/>
              </a:lnSpc>
            </a:pPr>
            <a:r>
              <a:rPr lang="en-US" sz="3399" dirty="0">
                <a:solidFill>
                  <a:srgbClr val="FFFFFF"/>
                </a:solidFill>
                <a:latin typeface="DM Sans"/>
              </a:rPr>
              <a:t>If you have not already, join the LMIBWS Clubs &amp; Activities Canvas page. </a:t>
            </a:r>
          </a:p>
          <a:p>
            <a:pPr marL="514350" indent="-514350" algn="ctr">
              <a:lnSpc>
                <a:spcPts val="4759"/>
              </a:lnSpc>
              <a:buAutoNum type="arabicPeriod"/>
            </a:pPr>
            <a:r>
              <a:rPr lang="en-US" sz="3399" dirty="0">
                <a:solidFill>
                  <a:srgbClr val="FFFFFF"/>
                </a:solidFill>
                <a:latin typeface="DM Sans"/>
              </a:rPr>
              <a:t>Go to Canvas</a:t>
            </a:r>
          </a:p>
          <a:p>
            <a:pPr marL="514350" indent="-514350" algn="ctr">
              <a:lnSpc>
                <a:spcPts val="4759"/>
              </a:lnSpc>
              <a:buAutoNum type="arabicPeriod"/>
            </a:pPr>
            <a:r>
              <a:rPr lang="en-US" sz="3399" dirty="0">
                <a:solidFill>
                  <a:srgbClr val="FFFFFF"/>
                </a:solidFill>
                <a:latin typeface="DM Sans"/>
              </a:rPr>
              <a:t>Click “accept” on your invitation</a:t>
            </a:r>
          </a:p>
          <a:p>
            <a:pPr marL="514350" indent="-514350" algn="ctr">
              <a:lnSpc>
                <a:spcPts val="4759"/>
              </a:lnSpc>
              <a:buAutoNum type="arabicPeriod"/>
            </a:pPr>
            <a:endParaRPr lang="en-US" sz="3399" dirty="0">
              <a:solidFill>
                <a:srgbClr val="FFFFFF"/>
              </a:solidFill>
              <a:latin typeface="DM Sans"/>
            </a:endParaRPr>
          </a:p>
          <a:p>
            <a:pPr algn="ctr">
              <a:lnSpc>
                <a:spcPts val="4759"/>
              </a:lnSpc>
            </a:pPr>
            <a:r>
              <a:rPr lang="en-US" sz="3399" dirty="0">
                <a:solidFill>
                  <a:srgbClr val="FFFFFF"/>
                </a:solidFill>
                <a:latin typeface="DM Sans"/>
              </a:rPr>
              <a:t>This page will be used by various club sponsors to relay important information like club events, dates, and reminders. </a:t>
            </a:r>
          </a:p>
        </p:txBody>
      </p:sp>
      <p:pic>
        <p:nvPicPr>
          <p:cNvPr id="4" name="Picture 4"/>
          <p:cNvPicPr>
            <a:picLocks noChangeAspect="1"/>
          </p:cNvPicPr>
          <p:nvPr/>
        </p:nvPicPr>
        <p:blipFill>
          <a:blip r:embed="rId3"/>
          <a:srcRect/>
          <a:stretch>
            <a:fillRect/>
          </a:stretch>
        </p:blipFill>
        <p:spPr>
          <a:xfrm>
            <a:off x="7093517" y="2246843"/>
            <a:ext cx="4100965" cy="840698"/>
          </a:xfrm>
          <a:prstGeom prst="rect">
            <a:avLst/>
          </a:prstGeom>
        </p:spPr>
      </p:pic>
      <p:pic>
        <p:nvPicPr>
          <p:cNvPr id="5" name="Picture 4" descr="A close up of a logo&#10;&#10;Description automatically generated">
            <a:extLst>
              <a:ext uri="{FF2B5EF4-FFF2-40B4-BE49-F238E27FC236}">
                <a16:creationId xmlns:a16="http://schemas.microsoft.com/office/drawing/2014/main" id="{869CD079-0F4C-510A-D394-3F65D1B1F041}"/>
              </a:ext>
            </a:extLst>
          </p:cNvPr>
          <p:cNvPicPr>
            <a:picLocks noChangeAspect="1"/>
          </p:cNvPicPr>
          <p:nvPr/>
        </p:nvPicPr>
        <p:blipFill>
          <a:blip r:embed="rId4"/>
          <a:stretch>
            <a:fillRect/>
          </a:stretch>
        </p:blipFill>
        <p:spPr>
          <a:xfrm>
            <a:off x="10287000" y="4820479"/>
            <a:ext cx="7685390" cy="2378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1"/>
    </mc:Choice>
    <mc:Fallback xmlns="">
      <p:transition spd="slow" advTm="55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624806" y="3903153"/>
            <a:ext cx="2996191" cy="618861"/>
          </a:xfrm>
          <a:prstGeom prst="rect">
            <a:avLst/>
          </a:prstGeom>
        </p:spPr>
      </p:pic>
      <p:sp>
        <p:nvSpPr>
          <p:cNvPr id="17" name="TextBox 17"/>
          <p:cNvSpPr txBox="1"/>
          <p:nvPr/>
        </p:nvSpPr>
        <p:spPr>
          <a:xfrm>
            <a:off x="658673" y="266700"/>
            <a:ext cx="7546246" cy="3424014"/>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National Junior</a:t>
            </a:r>
          </a:p>
          <a:p>
            <a:pPr>
              <a:lnSpc>
                <a:spcPts val="8854"/>
              </a:lnSpc>
            </a:pPr>
            <a:r>
              <a:rPr lang="en-US" sz="8854" dirty="0">
                <a:solidFill>
                  <a:srgbClr val="FFFFFF"/>
                </a:solidFill>
                <a:latin typeface="More Sugar Thin"/>
              </a:rPr>
              <a:t>Honor </a:t>
            </a:r>
          </a:p>
          <a:p>
            <a:pPr>
              <a:lnSpc>
                <a:spcPts val="8854"/>
              </a:lnSpc>
            </a:pPr>
            <a:r>
              <a:rPr lang="en-US" sz="8854" dirty="0">
                <a:solidFill>
                  <a:srgbClr val="FFFFFF"/>
                </a:solidFill>
                <a:latin typeface="More Sugar Thin"/>
              </a:rPr>
              <a:t>Society</a:t>
            </a:r>
          </a:p>
        </p:txBody>
      </p:sp>
      <p:sp>
        <p:nvSpPr>
          <p:cNvPr id="4" name="TextBox 3">
            <a:extLst>
              <a:ext uri="{FF2B5EF4-FFF2-40B4-BE49-F238E27FC236}">
                <a16:creationId xmlns:a16="http://schemas.microsoft.com/office/drawing/2014/main" id="{12ABF0F6-A4BA-52C5-B599-DF781D901EB9}"/>
              </a:ext>
            </a:extLst>
          </p:cNvPr>
          <p:cNvSpPr txBox="1"/>
          <p:nvPr/>
        </p:nvSpPr>
        <p:spPr>
          <a:xfrm>
            <a:off x="8204919" y="1714500"/>
            <a:ext cx="9424408" cy="7294305"/>
          </a:xfrm>
          <a:prstGeom prst="rect">
            <a:avLst/>
          </a:prstGeom>
          <a:solidFill>
            <a:schemeClr val="tx2">
              <a:lumMod val="75000"/>
            </a:schemeClr>
          </a:solidFill>
        </p:spPr>
        <p:txBody>
          <a:bodyPr wrap="square" rtlCol="0">
            <a:spAutoFit/>
          </a:bodyPr>
          <a:lstStyle/>
          <a:p>
            <a:r>
              <a:rPr lang="en-US" sz="3600" b="0" i="0" dirty="0">
                <a:solidFill>
                  <a:schemeClr val="bg1"/>
                </a:solidFill>
                <a:effectLst/>
              </a:rPr>
              <a:t>The National Junior Honor Society (NJHS) elevates a school’s commitment to the values of scholarship, service, leadership, character, and citizenship and helps middle-level students develop the knowledge and skills to become well-rounded student leaders in their school, community, and beyond</a:t>
            </a:r>
          </a:p>
          <a:p>
            <a:endParaRPr lang="en-US" sz="3600" dirty="0">
              <a:solidFill>
                <a:schemeClr val="bg1"/>
              </a:solidFill>
            </a:endParaRPr>
          </a:p>
          <a:p>
            <a:r>
              <a:rPr lang="en-US" sz="3600" b="1" dirty="0">
                <a:solidFill>
                  <a:schemeClr val="bg1"/>
                </a:solidFill>
              </a:rPr>
              <a:t>Students are invited to be in NJHS based on academic performance. </a:t>
            </a:r>
            <a:r>
              <a:rPr lang="en-US" sz="3600" b="1" u="sng" dirty="0">
                <a:solidFill>
                  <a:schemeClr val="bg1"/>
                </a:solidFill>
              </a:rPr>
              <a:t>This group is for 8</a:t>
            </a:r>
            <a:r>
              <a:rPr lang="en-US" sz="3600" b="1" u="sng" baseline="30000" dirty="0">
                <a:solidFill>
                  <a:schemeClr val="bg1"/>
                </a:solidFill>
              </a:rPr>
              <a:t>th</a:t>
            </a:r>
            <a:r>
              <a:rPr lang="en-US" sz="3600" b="1" u="sng" dirty="0">
                <a:solidFill>
                  <a:schemeClr val="bg1"/>
                </a:solidFill>
              </a:rPr>
              <a:t> grade students only and has already started. </a:t>
            </a:r>
          </a:p>
          <a:p>
            <a:endParaRPr lang="en-US" sz="3600" b="1" dirty="0">
              <a:solidFill>
                <a:schemeClr val="bg1"/>
              </a:solidFill>
            </a:endParaRPr>
          </a:p>
          <a:p>
            <a:r>
              <a:rPr lang="en-US" sz="3600" b="1" dirty="0">
                <a:solidFill>
                  <a:schemeClr val="bg1"/>
                </a:solidFill>
              </a:rPr>
              <a:t>See Mr. Berkman for more information.</a:t>
            </a:r>
            <a:endParaRPr lang="en-US" sz="3500" b="1" dirty="0">
              <a:solidFill>
                <a:schemeClr val="bg1"/>
              </a:solidFill>
            </a:endParaRPr>
          </a:p>
        </p:txBody>
      </p:sp>
      <p:pic>
        <p:nvPicPr>
          <p:cNvPr id="6" name="Picture 5" descr="A yellow and blue logo with white text&#10;&#10;Description automatically generated">
            <a:extLst>
              <a:ext uri="{FF2B5EF4-FFF2-40B4-BE49-F238E27FC236}">
                <a16:creationId xmlns:a16="http://schemas.microsoft.com/office/drawing/2014/main" id="{59DBCF22-4EF5-A10E-6024-8FBF1898DA7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3273" y="5173133"/>
            <a:ext cx="7079029" cy="4048125"/>
          </a:xfrm>
          <a:prstGeom prst="rect">
            <a:avLst/>
          </a:prstGeom>
        </p:spPr>
      </p:pic>
    </p:spTree>
    <p:extLst>
      <p:ext uri="{BB962C8B-B14F-4D97-AF65-F5344CB8AC3E}">
        <p14:creationId xmlns:p14="http://schemas.microsoft.com/office/powerpoint/2010/main" val="767084308"/>
      </p:ext>
    </p:extLst>
  </p:cSld>
  <p:clrMapOvr>
    <a:masterClrMapping/>
  </p:clrMapOvr>
  <mc:AlternateContent xmlns:mc="http://schemas.openxmlformats.org/markup-compatibility/2006" xmlns:p14="http://schemas.microsoft.com/office/powerpoint/2010/main">
    <mc:Choice Requires="p14">
      <p:transition spd="slow" p14:dur="2000" advTm="6280"/>
    </mc:Choice>
    <mc:Fallback xmlns="">
      <p:transition spd="slow" advTm="628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AR Study World</a:t>
            </a:r>
          </a:p>
        </p:txBody>
      </p:sp>
      <p:pic>
        <p:nvPicPr>
          <p:cNvPr id="3074" name="Picture 2" descr="May be an image of 3 people, people studying and text">
            <a:extLst>
              <a:ext uri="{FF2B5EF4-FFF2-40B4-BE49-F238E27FC236}">
                <a16:creationId xmlns:a16="http://schemas.microsoft.com/office/drawing/2014/main" id="{A351E4B5-4CB0-59BF-BF44-AFCAEDB89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47" y="996112"/>
            <a:ext cx="8338387" cy="8338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89DC99-65B0-6CA5-5597-67B8F832F84A}"/>
              </a:ext>
            </a:extLst>
          </p:cNvPr>
          <p:cNvSpPr txBox="1"/>
          <p:nvPr/>
        </p:nvSpPr>
        <p:spPr>
          <a:xfrm>
            <a:off x="3124199" y="4580529"/>
            <a:ext cx="4495747" cy="4832092"/>
          </a:xfrm>
          <a:prstGeom prst="rect">
            <a:avLst/>
          </a:prstGeom>
          <a:solidFill>
            <a:schemeClr val="bg1"/>
          </a:solidFill>
        </p:spPr>
        <p:txBody>
          <a:bodyPr wrap="square" rtlCol="0">
            <a:spAutoFit/>
          </a:bodyPr>
          <a:lstStyle/>
          <a:p>
            <a:r>
              <a:rPr lang="en-US" sz="4400" b="1" dirty="0"/>
              <a:t>Club Sponsors: Mr. Wells</a:t>
            </a:r>
          </a:p>
          <a:p>
            <a:endParaRPr lang="en-US" sz="4400" b="1" dirty="0"/>
          </a:p>
          <a:p>
            <a:r>
              <a:rPr lang="en-US" sz="4400" b="1" dirty="0"/>
              <a:t>Study Sessions are every Tuesday from 4:15-5:15pm in Pod 3</a:t>
            </a:r>
            <a:r>
              <a:rPr lang="en-US" sz="3500" b="1" dirty="0"/>
              <a:t>.</a:t>
            </a:r>
          </a:p>
        </p:txBody>
      </p:sp>
    </p:spTree>
    <p:extLst>
      <p:ext uri="{BB962C8B-B14F-4D97-AF65-F5344CB8AC3E}">
        <p14:creationId xmlns:p14="http://schemas.microsoft.com/office/powerpoint/2010/main" val="2289786934"/>
      </p:ext>
    </p:extLst>
  </p:cSld>
  <p:clrMapOvr>
    <a:masterClrMapping/>
  </p:clrMapOvr>
  <mc:AlternateContent xmlns:mc="http://schemas.openxmlformats.org/markup-compatibility/2006" xmlns:p14="http://schemas.microsoft.com/office/powerpoint/2010/main">
    <mc:Choice Requires="p14">
      <p:transition spd="slow" p14:dur="2000" advTm="5858"/>
    </mc:Choice>
    <mc:Fallback xmlns="">
      <p:transition spd="slow" advTm="58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Step</a:t>
            </a:r>
          </a:p>
          <a:p>
            <a:pPr>
              <a:lnSpc>
                <a:spcPts val="8854"/>
              </a:lnSpc>
            </a:pPr>
            <a:r>
              <a:rPr lang="en-US" sz="8854" dirty="0">
                <a:solidFill>
                  <a:srgbClr val="FFFFFF"/>
                </a:solidFill>
                <a:latin typeface="More Sugar Thin"/>
              </a:rPr>
              <a:t>Team</a:t>
            </a:r>
          </a:p>
        </p:txBody>
      </p:sp>
      <p:pic>
        <p:nvPicPr>
          <p:cNvPr id="3" name="Picture 3"/>
          <p:cNvPicPr>
            <a:picLocks noChangeAspect="1"/>
          </p:cNvPicPr>
          <p:nvPr/>
        </p:nvPicPr>
        <p:blipFill>
          <a:blip r:embed="rId2"/>
          <a:srcRect/>
          <a:stretch>
            <a:fillRect/>
          </a:stretch>
        </p:blipFill>
        <p:spPr>
          <a:xfrm>
            <a:off x="658673" y="2526516"/>
            <a:ext cx="2996191" cy="618861"/>
          </a:xfrm>
          <a:prstGeom prst="rect">
            <a:avLst/>
          </a:prstGeom>
        </p:spPr>
      </p:pic>
      <p:sp>
        <p:nvSpPr>
          <p:cNvPr id="2" name="TextBox 1">
            <a:extLst>
              <a:ext uri="{FF2B5EF4-FFF2-40B4-BE49-F238E27FC236}">
                <a16:creationId xmlns:a16="http://schemas.microsoft.com/office/drawing/2014/main" id="{4C3235FC-3026-E85A-80EB-74236CA30091}"/>
              </a:ext>
            </a:extLst>
          </p:cNvPr>
          <p:cNvSpPr txBox="1"/>
          <p:nvPr/>
        </p:nvSpPr>
        <p:spPr>
          <a:xfrm>
            <a:off x="9582081" y="2283970"/>
            <a:ext cx="8242516" cy="7786747"/>
          </a:xfrm>
          <a:prstGeom prst="rect">
            <a:avLst/>
          </a:prstGeom>
          <a:solidFill>
            <a:schemeClr val="bg1"/>
          </a:solidFill>
        </p:spPr>
        <p:txBody>
          <a:bodyPr wrap="square" rtlCol="0">
            <a:spAutoFit/>
          </a:bodyPr>
          <a:lstStyle/>
          <a:p>
            <a:pPr algn="ctr"/>
            <a:endParaRPr lang="en-US" sz="2500" b="0" i="0" dirty="0">
              <a:solidFill>
                <a:srgbClr val="616161"/>
              </a:solidFill>
              <a:effectLst/>
              <a:latin typeface="+mj-lt"/>
            </a:endParaRPr>
          </a:p>
          <a:p>
            <a:pPr algn="ctr"/>
            <a:endParaRPr lang="en-US" sz="2500" b="0" i="0" dirty="0">
              <a:solidFill>
                <a:srgbClr val="616161"/>
              </a:solidFill>
              <a:effectLst/>
              <a:latin typeface="+mj-lt"/>
            </a:endParaRPr>
          </a:p>
          <a:p>
            <a:pPr algn="ctr"/>
            <a:r>
              <a:rPr lang="en-US" sz="2500" dirty="0">
                <a:solidFill>
                  <a:srgbClr val="616161"/>
                </a:solidFill>
                <a:latin typeface="+mj-lt"/>
              </a:rPr>
              <a:t>Join our award-winning Step Team!</a:t>
            </a:r>
          </a:p>
          <a:p>
            <a:pPr algn="ctr"/>
            <a:endParaRPr lang="en-US" sz="2500" b="0" i="0" dirty="0">
              <a:solidFill>
                <a:srgbClr val="616161"/>
              </a:solidFill>
              <a:effectLst/>
              <a:latin typeface="+mj-lt"/>
            </a:endParaRPr>
          </a:p>
          <a:p>
            <a:pPr algn="ctr"/>
            <a:r>
              <a:rPr lang="en-US" sz="2500" b="0" i="0" dirty="0">
                <a:solidFill>
                  <a:srgbClr val="616161"/>
                </a:solidFill>
                <a:effectLst/>
                <a:latin typeface="+mj-lt"/>
              </a:rPr>
              <a:t>Stepping is a historical form of communication and storytelling using the body to make sounds through clapping, stomping and spoken word. Modern day stepping also uses elements of tap dancing, break dancing, gymnastics, and </a:t>
            </a:r>
            <a:r>
              <a:rPr lang="en-US" sz="2500" b="0" i="0" dirty="0" err="1">
                <a:solidFill>
                  <a:srgbClr val="616161"/>
                </a:solidFill>
                <a:effectLst/>
                <a:latin typeface="+mj-lt"/>
              </a:rPr>
              <a:t>afro-Caribbean</a:t>
            </a:r>
            <a:r>
              <a:rPr lang="en-US" sz="2500" b="0" i="0" dirty="0">
                <a:solidFill>
                  <a:srgbClr val="616161"/>
                </a:solidFill>
                <a:effectLst/>
                <a:latin typeface="+mj-lt"/>
              </a:rPr>
              <a:t> dancing. Stepping is now a worldwide phenomenon practiced by multiple cultures and people of all ages. Stepping can be seen in churches, schools, competitions, and Greek step shows. Stepping is judged on sportsmanship, originality, stage presence, and uniformity. Stepping is more than dance, it’s an art form.</a:t>
            </a:r>
          </a:p>
          <a:p>
            <a:pPr algn="ctr"/>
            <a:endParaRPr lang="en-US" sz="2500" dirty="0">
              <a:solidFill>
                <a:srgbClr val="616161"/>
              </a:solidFill>
              <a:latin typeface="+mj-lt"/>
            </a:endParaRPr>
          </a:p>
          <a:p>
            <a:pPr algn="ctr"/>
            <a:r>
              <a:rPr lang="en-US" sz="2500" b="0" i="0" dirty="0">
                <a:solidFill>
                  <a:srgbClr val="616161"/>
                </a:solidFill>
                <a:effectLst/>
                <a:latin typeface="+mj-lt"/>
              </a:rPr>
              <a:t>Tryouts will begin the last week of September 25th and 26</a:t>
            </a:r>
            <a:r>
              <a:rPr lang="en-US" sz="2500" b="0" i="0" baseline="30000" dirty="0">
                <a:solidFill>
                  <a:srgbClr val="616161"/>
                </a:solidFill>
                <a:effectLst/>
                <a:latin typeface="+mj-lt"/>
              </a:rPr>
              <a:t>th</a:t>
            </a:r>
          </a:p>
          <a:p>
            <a:pPr algn="ctr"/>
            <a:endParaRPr lang="en-US" sz="2500" baseline="30000" dirty="0">
              <a:solidFill>
                <a:srgbClr val="616161"/>
              </a:solidFill>
              <a:latin typeface="+mj-lt"/>
            </a:endParaRPr>
          </a:p>
          <a:p>
            <a:pPr algn="ctr"/>
            <a:r>
              <a:rPr lang="en-US" sz="2500" b="0" i="0" dirty="0">
                <a:solidFill>
                  <a:srgbClr val="616161"/>
                </a:solidFill>
                <a:effectLst/>
                <a:latin typeface="+mj-lt"/>
              </a:rPr>
              <a:t>Wednesdays afterschool from 4:20 p.m. to 5:20 p.m.</a:t>
            </a:r>
            <a:endParaRPr lang="en-US" sz="2500" baseline="30000" dirty="0">
              <a:solidFill>
                <a:srgbClr val="616161"/>
              </a:solidFill>
              <a:latin typeface="+mj-lt"/>
            </a:endParaRPr>
          </a:p>
          <a:p>
            <a:pPr algn="ctr"/>
            <a:endParaRPr lang="en-US" sz="3500" b="0" i="0" baseline="30000" dirty="0">
              <a:solidFill>
                <a:srgbClr val="616161"/>
              </a:solidFill>
              <a:effectLst/>
              <a:latin typeface="+mj-lt"/>
            </a:endParaRPr>
          </a:p>
          <a:p>
            <a:pPr algn="ctr"/>
            <a:r>
              <a:rPr lang="en-US" sz="3500" baseline="30000" dirty="0">
                <a:solidFill>
                  <a:srgbClr val="616161"/>
                </a:solidFill>
                <a:latin typeface="+mj-lt"/>
              </a:rPr>
              <a:t>See Mrs. Robinson for more info!</a:t>
            </a:r>
            <a:endParaRPr lang="en-US" b="0" i="0" dirty="0">
              <a:solidFill>
                <a:srgbClr val="616161"/>
              </a:solidFill>
              <a:effectLst/>
              <a:latin typeface="SF Pro Text"/>
            </a:endParaRPr>
          </a:p>
        </p:txBody>
      </p:sp>
      <p:pic>
        <p:nvPicPr>
          <p:cNvPr id="2050" name="Picture 2" descr="No photo description available.">
            <a:extLst>
              <a:ext uri="{FF2B5EF4-FFF2-40B4-BE49-F238E27FC236}">
                <a16:creationId xmlns:a16="http://schemas.microsoft.com/office/drawing/2014/main" id="{2D1196C1-0895-C2CD-C773-C7E339C866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7401" y="450721"/>
            <a:ext cx="4233621" cy="32914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on a stage&#10;&#10;Description automatically generated">
            <a:extLst>
              <a:ext uri="{FF2B5EF4-FFF2-40B4-BE49-F238E27FC236}">
                <a16:creationId xmlns:a16="http://schemas.microsoft.com/office/drawing/2014/main" id="{73F09E5B-AA4F-4A6A-E6D1-3629D3A5C071}"/>
              </a:ext>
            </a:extLst>
          </p:cNvPr>
          <p:cNvPicPr>
            <a:picLocks noChangeAspect="1"/>
          </p:cNvPicPr>
          <p:nvPr/>
        </p:nvPicPr>
        <p:blipFill>
          <a:blip r:embed="rId4"/>
          <a:stretch>
            <a:fillRect/>
          </a:stretch>
        </p:blipFill>
        <p:spPr>
          <a:xfrm>
            <a:off x="2236248" y="3680948"/>
            <a:ext cx="5315435" cy="6494760"/>
          </a:xfrm>
          <a:prstGeom prst="rect">
            <a:avLst/>
          </a:prstGeom>
        </p:spPr>
      </p:pic>
    </p:spTree>
    <p:extLst>
      <p:ext uri="{BB962C8B-B14F-4D97-AF65-F5344CB8AC3E}">
        <p14:creationId xmlns:p14="http://schemas.microsoft.com/office/powerpoint/2010/main" val="905250381"/>
      </p:ext>
    </p:extLst>
  </p:cSld>
  <p:clrMapOvr>
    <a:masterClrMapping/>
  </p:clrMapOvr>
  <mc:AlternateContent xmlns:mc="http://schemas.openxmlformats.org/markup-compatibility/2006" xmlns:p14="http://schemas.microsoft.com/office/powerpoint/2010/main">
    <mc:Choice Requires="p14">
      <p:transition spd="slow" p14:dur="2000" advTm="8257"/>
    </mc:Choice>
    <mc:Fallback xmlns="">
      <p:transition spd="slow" advTm="825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45873" y="4797988"/>
            <a:ext cx="2996191" cy="618861"/>
          </a:xfrm>
          <a:prstGeom prst="rect">
            <a:avLst/>
          </a:prstGeom>
        </p:spPr>
      </p:pic>
      <p:sp>
        <p:nvSpPr>
          <p:cNvPr id="17" name="TextBox 17"/>
          <p:cNvSpPr txBox="1"/>
          <p:nvPr/>
        </p:nvSpPr>
        <p:spPr>
          <a:xfrm>
            <a:off x="445873" y="266700"/>
            <a:ext cx="7546246" cy="4565352"/>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Lady</a:t>
            </a:r>
          </a:p>
          <a:p>
            <a:pPr>
              <a:lnSpc>
                <a:spcPts val="8854"/>
              </a:lnSpc>
            </a:pPr>
            <a:r>
              <a:rPr lang="en-US" sz="8854" dirty="0">
                <a:solidFill>
                  <a:srgbClr val="FFFFFF"/>
                </a:solidFill>
                <a:latin typeface="More Sugar Thin"/>
              </a:rPr>
              <a:t>Tigers</a:t>
            </a:r>
          </a:p>
          <a:p>
            <a:pPr>
              <a:lnSpc>
                <a:spcPts val="8854"/>
              </a:lnSpc>
            </a:pPr>
            <a:r>
              <a:rPr lang="en-US" sz="8854" dirty="0">
                <a:solidFill>
                  <a:srgbClr val="FFFFFF"/>
                </a:solidFill>
                <a:latin typeface="More Sugar Thin"/>
              </a:rPr>
              <a:t>Flag </a:t>
            </a:r>
          </a:p>
          <a:p>
            <a:pPr>
              <a:lnSpc>
                <a:spcPts val="8854"/>
              </a:lnSpc>
            </a:pPr>
            <a:r>
              <a:rPr lang="en-US" sz="8854" dirty="0">
                <a:solidFill>
                  <a:srgbClr val="FFFFFF"/>
                </a:solidFill>
                <a:latin typeface="More Sugar Thin"/>
              </a:rPr>
              <a:t>Football</a:t>
            </a:r>
          </a:p>
        </p:txBody>
      </p:sp>
      <p:pic>
        <p:nvPicPr>
          <p:cNvPr id="4" name="Picture 3" descr="A poster of a football game&#10;&#10;Description automatically generated">
            <a:extLst>
              <a:ext uri="{FF2B5EF4-FFF2-40B4-BE49-F238E27FC236}">
                <a16:creationId xmlns:a16="http://schemas.microsoft.com/office/drawing/2014/main" id="{814BE0D4-1FA3-36DC-E70B-A4D3F73D2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00" y="-167970"/>
            <a:ext cx="8153400" cy="10622939"/>
          </a:xfrm>
          <a:prstGeom prst="rect">
            <a:avLst/>
          </a:prstGeom>
        </p:spPr>
      </p:pic>
    </p:spTree>
    <p:extLst>
      <p:ext uri="{BB962C8B-B14F-4D97-AF65-F5344CB8AC3E}">
        <p14:creationId xmlns:p14="http://schemas.microsoft.com/office/powerpoint/2010/main" val="1700600864"/>
      </p:ext>
    </p:extLst>
  </p:cSld>
  <p:clrMapOvr>
    <a:masterClrMapping/>
  </p:clrMapOvr>
  <mc:AlternateContent xmlns:mc="http://schemas.openxmlformats.org/markup-compatibility/2006" xmlns:p14="http://schemas.microsoft.com/office/powerpoint/2010/main">
    <mc:Choice Requires="p14">
      <p:transition spd="slow" p14:dur="2000" advTm="5515"/>
    </mc:Choice>
    <mc:Fallback xmlns="">
      <p:transition spd="slow" advTm="551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LMS </a:t>
            </a:r>
          </a:p>
          <a:p>
            <a:pPr>
              <a:lnSpc>
                <a:spcPts val="8854"/>
              </a:lnSpc>
            </a:pPr>
            <a:r>
              <a:rPr lang="en-US" sz="8854" dirty="0">
                <a:solidFill>
                  <a:srgbClr val="FFFFFF"/>
                </a:solidFill>
                <a:latin typeface="More Sugar Thin"/>
              </a:rPr>
              <a:t>Tiger FC</a:t>
            </a:r>
          </a:p>
        </p:txBody>
      </p:sp>
      <p:pic>
        <p:nvPicPr>
          <p:cNvPr id="4098" name="Picture 2" descr="May be an image of 1 person, playing soccer, playing football and text">
            <a:extLst>
              <a:ext uri="{FF2B5EF4-FFF2-40B4-BE49-F238E27FC236}">
                <a16:creationId xmlns:a16="http://schemas.microsoft.com/office/drawing/2014/main" id="{929F9EA5-1776-EE5C-67C3-DBEE1F277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68574"/>
            <a:ext cx="9372600" cy="937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ABF0F6-A4BA-52C5-B599-DF781D901EB9}"/>
              </a:ext>
            </a:extLst>
          </p:cNvPr>
          <p:cNvSpPr txBox="1"/>
          <p:nvPr/>
        </p:nvSpPr>
        <p:spPr>
          <a:xfrm>
            <a:off x="3429000" y="4558724"/>
            <a:ext cx="3200400" cy="4401205"/>
          </a:xfrm>
          <a:prstGeom prst="rect">
            <a:avLst/>
          </a:prstGeom>
          <a:solidFill>
            <a:schemeClr val="bg1"/>
          </a:solidFill>
        </p:spPr>
        <p:txBody>
          <a:bodyPr wrap="square" rtlCol="0">
            <a:spAutoFit/>
          </a:bodyPr>
          <a:lstStyle/>
          <a:p>
            <a:r>
              <a:rPr lang="en-US" sz="3500" b="1" dirty="0"/>
              <a:t>Club Sponsors: Mr. Jacobi</a:t>
            </a:r>
          </a:p>
          <a:p>
            <a:endParaRPr lang="en-US" sz="3500" b="1" dirty="0"/>
          </a:p>
          <a:p>
            <a:r>
              <a:rPr lang="en-US" sz="3500" b="1" dirty="0"/>
              <a:t>Practices are on Wednesdays and Thursdays from 4:15-5:30pm.</a:t>
            </a:r>
          </a:p>
        </p:txBody>
      </p:sp>
    </p:spTree>
    <p:extLst>
      <p:ext uri="{BB962C8B-B14F-4D97-AF65-F5344CB8AC3E}">
        <p14:creationId xmlns:p14="http://schemas.microsoft.com/office/powerpoint/2010/main" val="2718055516"/>
      </p:ext>
    </p:extLst>
  </p:cSld>
  <p:clrMapOvr>
    <a:masterClrMapping/>
  </p:clrMapOvr>
  <mc:AlternateContent xmlns:mc="http://schemas.openxmlformats.org/markup-compatibility/2006" xmlns:p14="http://schemas.microsoft.com/office/powerpoint/2010/main">
    <mc:Choice Requires="p14">
      <p:transition spd="slow" p14:dur="2000" advTm="6166"/>
    </mc:Choice>
    <mc:Fallback xmlns="">
      <p:transition spd="slow" advTm="616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51791" y="2565601"/>
            <a:ext cx="2996191" cy="618861"/>
          </a:xfrm>
          <a:prstGeom prst="rect">
            <a:avLst/>
          </a:prstGeom>
        </p:spPr>
      </p:pic>
      <p:sp>
        <p:nvSpPr>
          <p:cNvPr id="17" name="TextBox 17"/>
          <p:cNvSpPr txBox="1"/>
          <p:nvPr/>
        </p:nvSpPr>
        <p:spPr>
          <a:xfrm>
            <a:off x="244542" y="283265"/>
            <a:ext cx="7546246" cy="2287229"/>
          </a:xfrm>
          <a:prstGeom prst="rect">
            <a:avLst/>
          </a:prstGeom>
        </p:spPr>
        <p:txBody>
          <a:bodyPr lIns="0" tIns="0" rIns="0" bIns="0" rtlCol="0" anchor="t">
            <a:spAutoFit/>
          </a:bodyPr>
          <a:lstStyle/>
          <a:p>
            <a:pPr>
              <a:lnSpc>
                <a:spcPts val="8854"/>
              </a:lnSpc>
            </a:pPr>
            <a:r>
              <a:rPr lang="en-US" sz="8850" dirty="0">
                <a:solidFill>
                  <a:srgbClr val="FFFFFF"/>
                </a:solidFill>
                <a:latin typeface="More Sugar Thin"/>
              </a:rPr>
              <a:t>Boys</a:t>
            </a:r>
          </a:p>
          <a:p>
            <a:pPr>
              <a:lnSpc>
                <a:spcPts val="8854"/>
              </a:lnSpc>
            </a:pPr>
            <a:r>
              <a:rPr lang="en-US" sz="8850">
                <a:solidFill>
                  <a:srgbClr val="FFFFFF"/>
                </a:solidFill>
                <a:latin typeface="More Sugar Thin"/>
              </a:rPr>
              <a:t>Basketball</a:t>
            </a:r>
            <a:endParaRPr lang="en-US"/>
          </a:p>
        </p:txBody>
      </p:sp>
      <p:sp>
        <p:nvSpPr>
          <p:cNvPr id="6" name="TextBox 18">
            <a:extLst>
              <a:ext uri="{FF2B5EF4-FFF2-40B4-BE49-F238E27FC236}">
                <a16:creationId xmlns:a16="http://schemas.microsoft.com/office/drawing/2014/main" id="{2081C3E1-F02D-29A9-1550-9B4874816AF0}"/>
              </a:ext>
            </a:extLst>
          </p:cNvPr>
          <p:cNvSpPr txBox="1"/>
          <p:nvPr/>
        </p:nvSpPr>
        <p:spPr>
          <a:xfrm>
            <a:off x="2503539" y="2324100"/>
            <a:ext cx="14370327" cy="7808035"/>
          </a:xfrm>
          <a:prstGeom prst="rect">
            <a:avLst/>
          </a:prstGeom>
        </p:spPr>
        <p:txBody>
          <a:bodyPr wrap="square" lIns="0" tIns="0" rIns="0" bIns="0" rtlCol="0" anchor="t">
            <a:spAutoFit/>
          </a:bodyPr>
          <a:lstStyle/>
          <a:p>
            <a:pPr algn="ctr">
              <a:lnSpc>
                <a:spcPts val="6811"/>
              </a:lnSpc>
            </a:pPr>
            <a:r>
              <a:rPr lang="en-US" sz="4850" dirty="0">
                <a:solidFill>
                  <a:srgbClr val="FFFFFF"/>
                </a:solidFill>
                <a:highlight>
                  <a:srgbClr val="FF0000"/>
                </a:highlight>
                <a:latin typeface="DM Sans"/>
              </a:rPr>
              <a:t>Boys Basketball tryouts will begin in late fall. Practices will be before school on Monday, Wednesday, and Thursday mornings at 8:00am.</a:t>
            </a:r>
          </a:p>
          <a:p>
            <a:pPr algn="ctr">
              <a:lnSpc>
                <a:spcPts val="6811"/>
              </a:lnSpc>
            </a:pPr>
            <a:endParaRPr lang="en-US" sz="4850" dirty="0">
              <a:solidFill>
                <a:srgbClr val="FFFFFF"/>
              </a:solidFill>
              <a:highlight>
                <a:srgbClr val="FF0000"/>
              </a:highlight>
              <a:latin typeface="DM Sans"/>
            </a:endParaRPr>
          </a:p>
          <a:p>
            <a:pPr algn="ctr">
              <a:lnSpc>
                <a:spcPts val="6811"/>
              </a:lnSpc>
            </a:pPr>
            <a:r>
              <a:rPr lang="en-US" sz="4850" dirty="0">
                <a:solidFill>
                  <a:srgbClr val="FFFFFF"/>
                </a:solidFill>
                <a:highlight>
                  <a:srgbClr val="FF0000"/>
                </a:highlight>
                <a:latin typeface="DM Sans"/>
              </a:rPr>
              <a:t>Students must have good grades and behavior. ALL sports paperwork must be turned in BEFORE trying out. </a:t>
            </a:r>
          </a:p>
          <a:p>
            <a:pPr algn="ctr">
              <a:lnSpc>
                <a:spcPts val="6811"/>
              </a:lnSpc>
            </a:pPr>
            <a:endParaRPr lang="en-US" sz="4850" dirty="0">
              <a:solidFill>
                <a:srgbClr val="FFFFFF"/>
              </a:solidFill>
              <a:highlight>
                <a:srgbClr val="FF0000"/>
              </a:highlight>
              <a:latin typeface="DM Sans"/>
            </a:endParaRPr>
          </a:p>
          <a:p>
            <a:pPr algn="ctr">
              <a:lnSpc>
                <a:spcPts val="6811"/>
              </a:lnSpc>
            </a:pPr>
            <a:r>
              <a:rPr lang="en-US" sz="4850" dirty="0">
                <a:solidFill>
                  <a:srgbClr val="FFFFFF"/>
                </a:solidFill>
                <a:highlight>
                  <a:srgbClr val="FF0000"/>
                </a:highlight>
                <a:latin typeface="DM Sans"/>
              </a:rPr>
              <a:t>See Coach I in C-1 with questions.</a:t>
            </a:r>
          </a:p>
        </p:txBody>
      </p:sp>
      <p:pic>
        <p:nvPicPr>
          <p:cNvPr id="7" name="Picture 6" descr="Free vector graphic: Basketball, Orange, Rubber, Sphere - Free Image on ...">
            <a:extLst>
              <a:ext uri="{FF2B5EF4-FFF2-40B4-BE49-F238E27FC236}">
                <a16:creationId xmlns:a16="http://schemas.microsoft.com/office/drawing/2014/main" id="{228387FB-2743-5E02-D539-DB8AE6F150A3}"/>
              </a:ext>
            </a:extLst>
          </p:cNvPr>
          <p:cNvPicPr>
            <a:picLocks noChangeAspect="1"/>
          </p:cNvPicPr>
          <p:nvPr/>
        </p:nvPicPr>
        <p:blipFill>
          <a:blip r:embed="rId3"/>
          <a:stretch>
            <a:fillRect/>
          </a:stretch>
        </p:blipFill>
        <p:spPr>
          <a:xfrm>
            <a:off x="15726518" y="7724361"/>
            <a:ext cx="2294697" cy="2288340"/>
          </a:xfrm>
          <a:prstGeom prst="rect">
            <a:avLst/>
          </a:prstGeom>
        </p:spPr>
      </p:pic>
    </p:spTree>
    <p:extLst>
      <p:ext uri="{BB962C8B-B14F-4D97-AF65-F5344CB8AC3E}">
        <p14:creationId xmlns:p14="http://schemas.microsoft.com/office/powerpoint/2010/main" val="3213706385"/>
      </p:ext>
    </p:extLst>
  </p:cSld>
  <p:clrMapOvr>
    <a:masterClrMapping/>
  </p:clrMapOvr>
  <mc:AlternateContent xmlns:mc="http://schemas.openxmlformats.org/markup-compatibility/2006" xmlns:p14="http://schemas.microsoft.com/office/powerpoint/2010/main">
    <mc:Choice Requires="p14">
      <p:transition spd="slow" p14:dur="2000" advTm="5813"/>
    </mc:Choice>
    <mc:Fallback xmlns="">
      <p:transition spd="slow" advTm="58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645904" y="1740328"/>
            <a:ext cx="2996191" cy="618861"/>
          </a:xfrm>
          <a:prstGeom prst="rect">
            <a:avLst/>
          </a:prstGeom>
        </p:spPr>
      </p:pic>
      <p:sp>
        <p:nvSpPr>
          <p:cNvPr id="17" name="TextBox 17"/>
          <p:cNvSpPr txBox="1"/>
          <p:nvPr/>
        </p:nvSpPr>
        <p:spPr>
          <a:xfrm>
            <a:off x="4533899" y="367379"/>
            <a:ext cx="9220200" cy="1141338"/>
          </a:xfrm>
          <a:prstGeom prst="rect">
            <a:avLst/>
          </a:prstGeom>
        </p:spPr>
        <p:txBody>
          <a:bodyPr wrap="square" lIns="0" tIns="0" rIns="0" bIns="0" rtlCol="0" anchor="t">
            <a:spAutoFit/>
          </a:bodyPr>
          <a:lstStyle/>
          <a:p>
            <a:pPr>
              <a:lnSpc>
                <a:spcPts val="8854"/>
              </a:lnSpc>
            </a:pPr>
            <a:r>
              <a:rPr lang="en-US" sz="8854" dirty="0">
                <a:solidFill>
                  <a:srgbClr val="FFFFFF"/>
                </a:solidFill>
                <a:latin typeface="More Sugar Thin"/>
              </a:rPr>
              <a:t>Current Activities</a:t>
            </a:r>
          </a:p>
        </p:txBody>
      </p:sp>
      <p:sp>
        <p:nvSpPr>
          <p:cNvPr id="2" name="TextBox 18">
            <a:extLst>
              <a:ext uri="{FF2B5EF4-FFF2-40B4-BE49-F238E27FC236}">
                <a16:creationId xmlns:a16="http://schemas.microsoft.com/office/drawing/2014/main" id="{05AA59FF-1B47-878A-209A-3C29C32025D5}"/>
              </a:ext>
            </a:extLst>
          </p:cNvPr>
          <p:cNvSpPr txBox="1"/>
          <p:nvPr/>
        </p:nvSpPr>
        <p:spPr>
          <a:xfrm>
            <a:off x="838200" y="2857500"/>
            <a:ext cx="16840200" cy="5192447"/>
          </a:xfrm>
          <a:prstGeom prst="rect">
            <a:avLst/>
          </a:prstGeom>
        </p:spPr>
        <p:txBody>
          <a:bodyPr wrap="square" lIns="0" tIns="0" rIns="0" bIns="0" rtlCol="0" anchor="t">
            <a:spAutoFit/>
          </a:bodyPr>
          <a:lstStyle/>
          <a:p>
            <a:pPr>
              <a:lnSpc>
                <a:spcPts val="6811"/>
              </a:lnSpc>
            </a:pPr>
            <a:r>
              <a:rPr lang="en-US" sz="4865" dirty="0">
                <a:solidFill>
                  <a:srgbClr val="FFFFFF"/>
                </a:solidFill>
                <a:latin typeface="DM Sans"/>
              </a:rPr>
              <a:t>The following clubs and activities are already in progress and may not be accepting new members. Reach out to sponsors for more info for next year! </a:t>
            </a:r>
          </a:p>
          <a:p>
            <a:pPr>
              <a:lnSpc>
                <a:spcPts val="6811"/>
              </a:lnSpc>
            </a:pPr>
            <a:endParaRPr lang="en-US" sz="4865" dirty="0">
              <a:solidFill>
                <a:srgbClr val="FFFFFF"/>
              </a:solidFill>
              <a:latin typeface="DM Sans"/>
            </a:endParaRPr>
          </a:p>
          <a:p>
            <a:pPr marL="685800" indent="-685800">
              <a:lnSpc>
                <a:spcPts val="6811"/>
              </a:lnSpc>
              <a:buFont typeface="Arial" panose="020B0604020202020204" pitchFamily="34" charset="0"/>
              <a:buChar char="•"/>
            </a:pPr>
            <a:r>
              <a:rPr lang="en-US" sz="4865" dirty="0">
                <a:solidFill>
                  <a:srgbClr val="FFFFFF"/>
                </a:solidFill>
                <a:latin typeface="DM Sans"/>
              </a:rPr>
              <a:t>Volleyball –Coach </a:t>
            </a:r>
            <a:r>
              <a:rPr lang="en-US" sz="4865" dirty="0" err="1">
                <a:solidFill>
                  <a:srgbClr val="FFFFFF"/>
                </a:solidFill>
                <a:latin typeface="DM Sans"/>
              </a:rPr>
              <a:t>Ondos</a:t>
            </a:r>
            <a:r>
              <a:rPr lang="en-US" sz="4865" dirty="0">
                <a:solidFill>
                  <a:srgbClr val="FFFFFF"/>
                </a:solidFill>
                <a:latin typeface="DM Sans"/>
              </a:rPr>
              <a:t> &amp; Coach Huff</a:t>
            </a:r>
          </a:p>
          <a:p>
            <a:pPr marL="685800" indent="-685800">
              <a:lnSpc>
                <a:spcPts val="6811"/>
              </a:lnSpc>
              <a:buFont typeface="Arial" panose="020B0604020202020204" pitchFamily="34" charset="0"/>
              <a:buChar char="•"/>
            </a:pPr>
            <a:r>
              <a:rPr lang="en-US" sz="4865" dirty="0">
                <a:solidFill>
                  <a:srgbClr val="FFFFFF"/>
                </a:solidFill>
                <a:latin typeface="DM Sans"/>
              </a:rPr>
              <a:t>Cross Country –Coach I</a:t>
            </a:r>
          </a:p>
        </p:txBody>
      </p:sp>
    </p:spTree>
    <p:extLst>
      <p:ext uri="{BB962C8B-B14F-4D97-AF65-F5344CB8AC3E}">
        <p14:creationId xmlns:p14="http://schemas.microsoft.com/office/powerpoint/2010/main" val="2998444932"/>
      </p:ext>
    </p:extLst>
  </p:cSld>
  <p:clrMapOvr>
    <a:masterClrMapping/>
  </p:clrMapOvr>
  <mc:AlternateContent xmlns:mc="http://schemas.openxmlformats.org/markup-compatibility/2006" xmlns:p14="http://schemas.microsoft.com/office/powerpoint/2010/main">
    <mc:Choice Requires="p14">
      <p:transition spd="slow" p14:dur="2000" advTm="5982"/>
    </mc:Choice>
    <mc:Fallback xmlns="">
      <p:transition spd="slow" advTm="598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645904" y="1740328"/>
            <a:ext cx="2996191" cy="618861"/>
          </a:xfrm>
          <a:prstGeom prst="rect">
            <a:avLst/>
          </a:prstGeom>
        </p:spPr>
      </p:pic>
      <p:sp>
        <p:nvSpPr>
          <p:cNvPr id="17" name="TextBox 17"/>
          <p:cNvSpPr txBox="1"/>
          <p:nvPr/>
        </p:nvSpPr>
        <p:spPr>
          <a:xfrm>
            <a:off x="6076948" y="329279"/>
            <a:ext cx="6496052" cy="1141338"/>
          </a:xfrm>
          <a:prstGeom prst="rect">
            <a:avLst/>
          </a:prstGeom>
        </p:spPr>
        <p:txBody>
          <a:bodyPr wrap="square" lIns="0" tIns="0" rIns="0" bIns="0" rtlCol="0" anchor="t">
            <a:spAutoFit/>
          </a:bodyPr>
          <a:lstStyle/>
          <a:p>
            <a:pPr>
              <a:lnSpc>
                <a:spcPts val="8854"/>
              </a:lnSpc>
            </a:pPr>
            <a:r>
              <a:rPr lang="en-US" sz="8854" dirty="0">
                <a:solidFill>
                  <a:srgbClr val="FFFFFF"/>
                </a:solidFill>
                <a:latin typeface="More Sugar Thin"/>
              </a:rPr>
              <a:t>Coming Soon!</a:t>
            </a:r>
          </a:p>
        </p:txBody>
      </p:sp>
      <p:sp>
        <p:nvSpPr>
          <p:cNvPr id="2" name="TextBox 18">
            <a:extLst>
              <a:ext uri="{FF2B5EF4-FFF2-40B4-BE49-F238E27FC236}">
                <a16:creationId xmlns:a16="http://schemas.microsoft.com/office/drawing/2014/main" id="{05AA59FF-1B47-878A-209A-3C29C32025D5}"/>
              </a:ext>
            </a:extLst>
          </p:cNvPr>
          <p:cNvSpPr txBox="1"/>
          <p:nvPr/>
        </p:nvSpPr>
        <p:spPr>
          <a:xfrm>
            <a:off x="911089" y="2347291"/>
            <a:ext cx="16808722" cy="7795147"/>
          </a:xfrm>
          <a:prstGeom prst="rect">
            <a:avLst/>
          </a:prstGeom>
        </p:spPr>
        <p:txBody>
          <a:bodyPr wrap="square" lIns="0" tIns="0" rIns="0" bIns="0" rtlCol="0" anchor="t">
            <a:spAutoFit/>
          </a:bodyPr>
          <a:lstStyle/>
          <a:p>
            <a:pPr>
              <a:lnSpc>
                <a:spcPts val="6811"/>
              </a:lnSpc>
            </a:pPr>
            <a:r>
              <a:rPr lang="en-US" sz="4500" dirty="0">
                <a:solidFill>
                  <a:srgbClr val="FFFFFF"/>
                </a:solidFill>
                <a:latin typeface="DM Sans"/>
              </a:rPr>
              <a:t>The following clubs and activities will be starting later in the year.</a:t>
            </a:r>
          </a:p>
          <a:p>
            <a:pPr marL="685800" indent="-685800" algn="ctr">
              <a:lnSpc>
                <a:spcPts val="6811"/>
              </a:lnSpc>
              <a:buFont typeface="Arial" panose="020B0604020202020204" pitchFamily="34" charset="0"/>
              <a:buChar char="•"/>
            </a:pPr>
            <a:r>
              <a:rPr lang="en-US" sz="4500" dirty="0">
                <a:solidFill>
                  <a:srgbClr val="FFFFFF"/>
                </a:solidFill>
                <a:latin typeface="DM Sans"/>
              </a:rPr>
              <a:t>Basketball</a:t>
            </a:r>
          </a:p>
          <a:p>
            <a:pPr marL="685800" indent="-685800" algn="ctr">
              <a:lnSpc>
                <a:spcPts val="6811"/>
              </a:lnSpc>
              <a:buFont typeface="Arial" panose="020B0604020202020204" pitchFamily="34" charset="0"/>
              <a:buChar char="•"/>
            </a:pPr>
            <a:r>
              <a:rPr lang="en-US" sz="4500" dirty="0">
                <a:solidFill>
                  <a:srgbClr val="FFFFFF"/>
                </a:solidFill>
                <a:latin typeface="DM Sans"/>
              </a:rPr>
              <a:t>Flag Football</a:t>
            </a:r>
          </a:p>
          <a:p>
            <a:pPr marL="685800" indent="-685800" algn="ctr">
              <a:lnSpc>
                <a:spcPts val="6811"/>
              </a:lnSpc>
              <a:buFont typeface="Arial" panose="020B0604020202020204" pitchFamily="34" charset="0"/>
              <a:buChar char="•"/>
            </a:pPr>
            <a:r>
              <a:rPr lang="en-US" sz="4500" dirty="0">
                <a:solidFill>
                  <a:srgbClr val="FFFFFF"/>
                </a:solidFill>
                <a:latin typeface="DM Sans"/>
              </a:rPr>
              <a:t>Track</a:t>
            </a:r>
          </a:p>
          <a:p>
            <a:pPr marL="685800" indent="-685800" algn="ctr">
              <a:lnSpc>
                <a:spcPts val="6811"/>
              </a:lnSpc>
              <a:buFont typeface="Arial" panose="020B0604020202020204" pitchFamily="34" charset="0"/>
              <a:buChar char="•"/>
            </a:pPr>
            <a:r>
              <a:rPr lang="en-US" sz="4500" dirty="0">
                <a:solidFill>
                  <a:srgbClr val="FFFFFF"/>
                </a:solidFill>
                <a:latin typeface="DM Sans"/>
              </a:rPr>
              <a:t>Cheer</a:t>
            </a:r>
          </a:p>
          <a:p>
            <a:pPr marL="685800" indent="-685800" algn="ctr">
              <a:lnSpc>
                <a:spcPts val="6811"/>
              </a:lnSpc>
              <a:buFont typeface="Arial" panose="020B0604020202020204" pitchFamily="34" charset="0"/>
              <a:buChar char="•"/>
            </a:pPr>
            <a:r>
              <a:rPr lang="en-US" sz="4500" dirty="0">
                <a:solidFill>
                  <a:srgbClr val="FFFFFF"/>
                </a:solidFill>
                <a:latin typeface="DM Sans"/>
              </a:rPr>
              <a:t>and more!</a:t>
            </a:r>
          </a:p>
          <a:p>
            <a:pPr>
              <a:lnSpc>
                <a:spcPts val="6811"/>
              </a:lnSpc>
            </a:pPr>
            <a:r>
              <a:rPr lang="en-US" sz="4500" dirty="0">
                <a:solidFill>
                  <a:srgbClr val="FFFFFF"/>
                </a:solidFill>
                <a:latin typeface="DM Sans"/>
              </a:rPr>
              <a:t>To be on sports team you must maintain good grades &amp; behavior!</a:t>
            </a:r>
          </a:p>
        </p:txBody>
      </p:sp>
    </p:spTree>
    <p:extLst>
      <p:ext uri="{BB962C8B-B14F-4D97-AF65-F5344CB8AC3E}">
        <p14:creationId xmlns:p14="http://schemas.microsoft.com/office/powerpoint/2010/main" val="1004182011"/>
      </p:ext>
    </p:extLst>
  </p:cSld>
  <p:clrMapOvr>
    <a:masterClrMapping/>
  </p:clrMapOvr>
  <mc:AlternateContent xmlns:mc="http://schemas.openxmlformats.org/markup-compatibility/2006" xmlns:p14="http://schemas.microsoft.com/office/powerpoint/2010/main">
    <mc:Choice Requires="p14">
      <p:transition spd="slow" p14:dur="2000" advTm="6147"/>
    </mc:Choice>
    <mc:Fallback xmlns="">
      <p:transition spd="slow" advTm="614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645904" y="1740328"/>
            <a:ext cx="2996191" cy="618861"/>
          </a:xfrm>
          <a:prstGeom prst="rect">
            <a:avLst/>
          </a:prstGeom>
        </p:spPr>
      </p:pic>
      <p:sp>
        <p:nvSpPr>
          <p:cNvPr id="17" name="TextBox 17"/>
          <p:cNvSpPr txBox="1"/>
          <p:nvPr/>
        </p:nvSpPr>
        <p:spPr>
          <a:xfrm>
            <a:off x="4686299" y="495008"/>
            <a:ext cx="8915400" cy="1141338"/>
          </a:xfrm>
          <a:prstGeom prst="rect">
            <a:avLst/>
          </a:prstGeom>
        </p:spPr>
        <p:txBody>
          <a:bodyPr wrap="square" lIns="0" tIns="0" rIns="0" bIns="0" rtlCol="0" anchor="t">
            <a:spAutoFit/>
          </a:bodyPr>
          <a:lstStyle/>
          <a:p>
            <a:pPr>
              <a:lnSpc>
                <a:spcPts val="8854"/>
              </a:lnSpc>
            </a:pPr>
            <a:r>
              <a:rPr lang="en-US" sz="8854" dirty="0">
                <a:solidFill>
                  <a:srgbClr val="FFFFFF"/>
                </a:solidFill>
                <a:latin typeface="More Sugar Thin"/>
              </a:rPr>
              <a:t>Sports Paperwork</a:t>
            </a:r>
          </a:p>
        </p:txBody>
      </p:sp>
      <p:sp>
        <p:nvSpPr>
          <p:cNvPr id="2" name="TextBox 18">
            <a:extLst>
              <a:ext uri="{FF2B5EF4-FFF2-40B4-BE49-F238E27FC236}">
                <a16:creationId xmlns:a16="http://schemas.microsoft.com/office/drawing/2014/main" id="{05AA59FF-1B47-878A-209A-3C29C32025D5}"/>
              </a:ext>
            </a:extLst>
          </p:cNvPr>
          <p:cNvSpPr txBox="1"/>
          <p:nvPr/>
        </p:nvSpPr>
        <p:spPr>
          <a:xfrm>
            <a:off x="1124716" y="2628900"/>
            <a:ext cx="10305284" cy="6936514"/>
          </a:xfrm>
          <a:prstGeom prst="rect">
            <a:avLst/>
          </a:prstGeom>
        </p:spPr>
        <p:txBody>
          <a:bodyPr wrap="square" lIns="0" tIns="0" rIns="0" bIns="0" rtlCol="0" anchor="t">
            <a:spAutoFit/>
          </a:bodyPr>
          <a:lstStyle/>
          <a:p>
            <a:pPr>
              <a:lnSpc>
                <a:spcPts val="6811"/>
              </a:lnSpc>
            </a:pPr>
            <a:r>
              <a:rPr lang="en-US" sz="4865" dirty="0">
                <a:solidFill>
                  <a:srgbClr val="FFFFFF"/>
                </a:solidFill>
                <a:latin typeface="DM Sans"/>
              </a:rPr>
              <a:t>If you would like to participate in a sport, you need to have a completed 24-25 school physical/participation form and student activity insurance turned in PRIOR to participating. Forms can be found on the PCSB website and in your grade level office.  </a:t>
            </a:r>
          </a:p>
        </p:txBody>
      </p:sp>
      <p:pic>
        <p:nvPicPr>
          <p:cNvPr id="6" name="Picture 5" descr="A basketball going into a hoop&#10;&#10;Description automatically generated">
            <a:extLst>
              <a:ext uri="{FF2B5EF4-FFF2-40B4-BE49-F238E27FC236}">
                <a16:creationId xmlns:a16="http://schemas.microsoft.com/office/drawing/2014/main" id="{1A304E66-EE9B-4F7C-92C1-C1F5426675D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56131">
            <a:off x="13049809" y="5233164"/>
            <a:ext cx="4142240" cy="3794768"/>
          </a:xfrm>
          <a:prstGeom prst="rect">
            <a:avLst/>
          </a:prstGeom>
        </p:spPr>
      </p:pic>
      <p:pic>
        <p:nvPicPr>
          <p:cNvPr id="9" name="Picture 8" descr="A football with white stripes&#10;&#10;Description automatically generated">
            <a:extLst>
              <a:ext uri="{FF2B5EF4-FFF2-40B4-BE49-F238E27FC236}">
                <a16:creationId xmlns:a16="http://schemas.microsoft.com/office/drawing/2014/main" id="{6EE85F77-B40B-3C9B-5FBB-9B1324918F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420600" y="2225040"/>
            <a:ext cx="3048000" cy="3048000"/>
          </a:xfrm>
          <a:prstGeom prst="rect">
            <a:avLst/>
          </a:prstGeom>
        </p:spPr>
      </p:pic>
    </p:spTree>
    <p:extLst>
      <p:ext uri="{BB962C8B-B14F-4D97-AF65-F5344CB8AC3E}">
        <p14:creationId xmlns:p14="http://schemas.microsoft.com/office/powerpoint/2010/main" val="1612581044"/>
      </p:ext>
    </p:extLst>
  </p:cSld>
  <p:clrMapOvr>
    <a:masterClrMapping/>
  </p:clrMapOvr>
  <mc:AlternateContent xmlns:mc="http://schemas.openxmlformats.org/markup-compatibility/2006" xmlns:p14="http://schemas.microsoft.com/office/powerpoint/2010/main">
    <mc:Choice Requires="p14">
      <p:transition spd="slow" p14:dur="2000" advTm="7506"/>
    </mc:Choice>
    <mc:Fallback xmlns="">
      <p:transition spd="slow" advTm="750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B3053-7C6F-FA58-E7C7-53CDCC8B7D32}"/>
              </a:ext>
            </a:extLst>
          </p:cNvPr>
          <p:cNvSpPr/>
          <p:nvPr/>
        </p:nvSpPr>
        <p:spPr>
          <a:xfrm>
            <a:off x="9644878" y="4600723"/>
            <a:ext cx="33528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0A5B35-950F-2023-944F-ADD598534949}"/>
              </a:ext>
            </a:extLst>
          </p:cNvPr>
          <p:cNvSpPr/>
          <p:nvPr/>
        </p:nvSpPr>
        <p:spPr>
          <a:xfrm>
            <a:off x="5454671" y="4600723"/>
            <a:ext cx="33528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152FA5-5252-35E2-5331-4D56182C28FB}"/>
              </a:ext>
            </a:extLst>
          </p:cNvPr>
          <p:cNvSpPr/>
          <p:nvPr/>
        </p:nvSpPr>
        <p:spPr>
          <a:xfrm>
            <a:off x="1104839" y="4610100"/>
            <a:ext cx="33528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rcRect/>
          <a:stretch>
            <a:fillRect/>
          </a:stretch>
        </p:blipFill>
        <p:spPr>
          <a:xfrm>
            <a:off x="6858000" y="2795260"/>
            <a:ext cx="3047668" cy="685725"/>
          </a:xfrm>
          <a:prstGeom prst="rect">
            <a:avLst/>
          </a:prstGeom>
        </p:spPr>
      </p:pic>
      <p:sp>
        <p:nvSpPr>
          <p:cNvPr id="17" name="TextBox 17"/>
          <p:cNvSpPr txBox="1"/>
          <p:nvPr/>
        </p:nvSpPr>
        <p:spPr>
          <a:xfrm>
            <a:off x="4942394" y="567584"/>
            <a:ext cx="7546246" cy="2282676"/>
          </a:xfrm>
          <a:prstGeom prst="rect">
            <a:avLst/>
          </a:prstGeom>
        </p:spPr>
        <p:txBody>
          <a:bodyPr lIns="0" tIns="0" rIns="0" bIns="0" rtlCol="0" anchor="t">
            <a:spAutoFit/>
          </a:bodyPr>
          <a:lstStyle/>
          <a:p>
            <a:pPr algn="ctr">
              <a:lnSpc>
                <a:spcPts val="8854"/>
              </a:lnSpc>
            </a:pPr>
            <a:r>
              <a:rPr lang="en-US" sz="8854" dirty="0">
                <a:solidFill>
                  <a:srgbClr val="FFFFFF"/>
                </a:solidFill>
                <a:latin typeface="More Sugar Thin"/>
              </a:rPr>
              <a:t>Have an idea for a club?</a:t>
            </a:r>
          </a:p>
        </p:txBody>
      </p:sp>
      <p:sp>
        <p:nvSpPr>
          <p:cNvPr id="18" name="TextBox 18"/>
          <p:cNvSpPr txBox="1"/>
          <p:nvPr/>
        </p:nvSpPr>
        <p:spPr>
          <a:xfrm>
            <a:off x="1305201" y="5042743"/>
            <a:ext cx="2801289" cy="2539157"/>
          </a:xfrm>
          <a:prstGeom prst="rect">
            <a:avLst/>
          </a:prstGeom>
        </p:spPr>
        <p:txBody>
          <a:bodyPr wrap="square" lIns="0" tIns="0" rIns="0" bIns="0" rtlCol="0" anchor="t">
            <a:spAutoFit/>
          </a:bodyPr>
          <a:lstStyle/>
          <a:p>
            <a:pPr algn="ctr"/>
            <a:r>
              <a:rPr lang="en-US" sz="3500" dirty="0">
                <a:solidFill>
                  <a:srgbClr val="FFFFFF"/>
                </a:solidFill>
                <a:latin typeface="DM Sans"/>
              </a:rPr>
              <a:t>Plan out your club purpose, mission, and activities</a:t>
            </a:r>
          </a:p>
          <a:p>
            <a:endParaRPr lang="en-US" sz="2500" dirty="0">
              <a:solidFill>
                <a:srgbClr val="FFFFFF"/>
              </a:solidFill>
              <a:latin typeface="DM Sans"/>
            </a:endParaRPr>
          </a:p>
        </p:txBody>
      </p:sp>
      <p:sp>
        <p:nvSpPr>
          <p:cNvPr id="8" name="TextBox 18">
            <a:extLst>
              <a:ext uri="{FF2B5EF4-FFF2-40B4-BE49-F238E27FC236}">
                <a16:creationId xmlns:a16="http://schemas.microsoft.com/office/drawing/2014/main" id="{4D66B5CB-2C58-FD8D-7D54-C306BE5FFD61}"/>
              </a:ext>
            </a:extLst>
          </p:cNvPr>
          <p:cNvSpPr txBox="1"/>
          <p:nvPr/>
        </p:nvSpPr>
        <p:spPr>
          <a:xfrm>
            <a:off x="5527424" y="5289187"/>
            <a:ext cx="3047668" cy="2000548"/>
          </a:xfrm>
          <a:prstGeom prst="rect">
            <a:avLst/>
          </a:prstGeom>
        </p:spPr>
        <p:txBody>
          <a:bodyPr wrap="square" lIns="0" tIns="0" rIns="0" bIns="0" rtlCol="0" anchor="t">
            <a:spAutoFit/>
          </a:bodyPr>
          <a:lstStyle/>
          <a:p>
            <a:pPr algn="ctr"/>
            <a:r>
              <a:rPr lang="en-US" sz="3500" dirty="0">
                <a:solidFill>
                  <a:srgbClr val="FFFFFF"/>
                </a:solidFill>
                <a:latin typeface="DM Sans"/>
              </a:rPr>
              <a:t>Find a club sponsor &amp; meeting space</a:t>
            </a:r>
          </a:p>
          <a:p>
            <a:endParaRPr lang="en-US" sz="2500" dirty="0">
              <a:solidFill>
                <a:srgbClr val="FFFFFF"/>
              </a:solidFill>
              <a:latin typeface="DM Sans"/>
            </a:endParaRPr>
          </a:p>
        </p:txBody>
      </p:sp>
      <p:sp>
        <p:nvSpPr>
          <p:cNvPr id="9" name="TextBox 18">
            <a:extLst>
              <a:ext uri="{FF2B5EF4-FFF2-40B4-BE49-F238E27FC236}">
                <a16:creationId xmlns:a16="http://schemas.microsoft.com/office/drawing/2014/main" id="{05FEED64-4217-78F6-C44F-4E396123C6C3}"/>
              </a:ext>
            </a:extLst>
          </p:cNvPr>
          <p:cNvSpPr txBox="1"/>
          <p:nvPr/>
        </p:nvSpPr>
        <p:spPr>
          <a:xfrm>
            <a:off x="10029792" y="5019883"/>
            <a:ext cx="2582972" cy="2539157"/>
          </a:xfrm>
          <a:prstGeom prst="rect">
            <a:avLst/>
          </a:prstGeom>
        </p:spPr>
        <p:txBody>
          <a:bodyPr wrap="square" lIns="0" tIns="0" rIns="0" bIns="0" rtlCol="0" anchor="t">
            <a:spAutoFit/>
          </a:bodyPr>
          <a:lstStyle/>
          <a:p>
            <a:pPr algn="ctr"/>
            <a:r>
              <a:rPr lang="en-US" sz="3500" dirty="0">
                <a:solidFill>
                  <a:srgbClr val="FFFFFF"/>
                </a:solidFill>
                <a:latin typeface="DM Sans"/>
              </a:rPr>
              <a:t>Get your club approved by admin</a:t>
            </a:r>
          </a:p>
          <a:p>
            <a:endParaRPr lang="en-US" sz="2500" dirty="0">
              <a:solidFill>
                <a:srgbClr val="FFFFFF"/>
              </a:solidFill>
              <a:latin typeface="DM Sans"/>
            </a:endParaRPr>
          </a:p>
        </p:txBody>
      </p:sp>
      <p:sp>
        <p:nvSpPr>
          <p:cNvPr id="10" name="Arrow: Right 9">
            <a:extLst>
              <a:ext uri="{FF2B5EF4-FFF2-40B4-BE49-F238E27FC236}">
                <a16:creationId xmlns:a16="http://schemas.microsoft.com/office/drawing/2014/main" id="{378A2449-C068-2B3F-195B-A2776C2F8CA0}"/>
              </a:ext>
            </a:extLst>
          </p:cNvPr>
          <p:cNvSpPr/>
          <p:nvPr/>
        </p:nvSpPr>
        <p:spPr>
          <a:xfrm>
            <a:off x="4301485" y="5850403"/>
            <a:ext cx="988837"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6DB3613-7C0D-863B-EAEE-9ED4671BA868}"/>
              </a:ext>
            </a:extLst>
          </p:cNvPr>
          <p:cNvSpPr/>
          <p:nvPr/>
        </p:nvSpPr>
        <p:spPr>
          <a:xfrm>
            <a:off x="8584316" y="5850403"/>
            <a:ext cx="988837"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2B18E8-ADFB-33F5-6A67-574AB1306D16}"/>
              </a:ext>
            </a:extLst>
          </p:cNvPr>
          <p:cNvSpPr/>
          <p:nvPr/>
        </p:nvSpPr>
        <p:spPr>
          <a:xfrm>
            <a:off x="13830361" y="4585483"/>
            <a:ext cx="33528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B663BAF-A2DA-A233-E912-CC2AE4A7BC31}"/>
              </a:ext>
            </a:extLst>
          </p:cNvPr>
          <p:cNvSpPr/>
          <p:nvPr/>
        </p:nvSpPr>
        <p:spPr>
          <a:xfrm>
            <a:off x="12680477" y="5850403"/>
            <a:ext cx="988837"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E77F0A1-422C-244A-3D83-FFF54F32F6B8}"/>
              </a:ext>
            </a:extLst>
          </p:cNvPr>
          <p:cNvSpPr txBox="1"/>
          <p:nvPr/>
        </p:nvSpPr>
        <p:spPr>
          <a:xfrm>
            <a:off x="14215275" y="5558491"/>
            <a:ext cx="2582972" cy="1461939"/>
          </a:xfrm>
          <a:prstGeom prst="rect">
            <a:avLst/>
          </a:prstGeom>
        </p:spPr>
        <p:txBody>
          <a:bodyPr wrap="square" lIns="0" tIns="0" rIns="0" bIns="0" rtlCol="0" anchor="t">
            <a:spAutoFit/>
          </a:bodyPr>
          <a:lstStyle/>
          <a:p>
            <a:pPr algn="ctr"/>
            <a:r>
              <a:rPr lang="en-US" sz="3500" dirty="0">
                <a:solidFill>
                  <a:srgbClr val="FFFFFF"/>
                </a:solidFill>
                <a:latin typeface="DM Sans"/>
              </a:rPr>
              <a:t>Start your club!</a:t>
            </a:r>
          </a:p>
          <a:p>
            <a:endParaRPr lang="en-US" sz="2500" dirty="0">
              <a:solidFill>
                <a:srgbClr val="FFFFFF"/>
              </a:solidFill>
              <a:latin typeface="DM Sans"/>
            </a:endParaRPr>
          </a:p>
        </p:txBody>
      </p:sp>
      <p:pic>
        <p:nvPicPr>
          <p:cNvPr id="20" name="Picture 3">
            <a:extLst>
              <a:ext uri="{FF2B5EF4-FFF2-40B4-BE49-F238E27FC236}">
                <a16:creationId xmlns:a16="http://schemas.microsoft.com/office/drawing/2014/main" id="{8AE042F8-3216-A048-3372-C41633700E4B}"/>
              </a:ext>
            </a:extLst>
          </p:cNvPr>
          <p:cNvPicPr>
            <a:picLocks noChangeAspect="1"/>
          </p:cNvPicPr>
          <p:nvPr/>
        </p:nvPicPr>
        <p:blipFill>
          <a:blip r:embed="rId3"/>
          <a:srcRect/>
          <a:stretch>
            <a:fillRect/>
          </a:stretch>
        </p:blipFill>
        <p:spPr>
          <a:xfrm>
            <a:off x="12997678" y="500177"/>
            <a:ext cx="1936745" cy="2140050"/>
          </a:xfrm>
          <a:prstGeom prst="rect">
            <a:avLst/>
          </a:prstGeom>
        </p:spPr>
      </p:pic>
    </p:spTree>
    <p:extLst>
      <p:ext uri="{BB962C8B-B14F-4D97-AF65-F5344CB8AC3E}">
        <p14:creationId xmlns:p14="http://schemas.microsoft.com/office/powerpoint/2010/main" val="644418170"/>
      </p:ext>
    </p:extLst>
  </p:cSld>
  <p:clrMapOvr>
    <a:masterClrMapping/>
  </p:clrMapOvr>
  <mc:AlternateContent xmlns:mc="http://schemas.openxmlformats.org/markup-compatibility/2006" xmlns:p14="http://schemas.microsoft.com/office/powerpoint/2010/main">
    <mc:Choice Requires="p14">
      <p:transition spd="slow" p14:dur="2000" advTm="5700"/>
    </mc:Choice>
    <mc:Fallback xmlns="">
      <p:transition spd="slow" advTm="57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2599399" y="813665"/>
            <a:ext cx="13089200" cy="1446743"/>
          </a:xfrm>
          <a:prstGeom prst="rect">
            <a:avLst/>
          </a:prstGeom>
        </p:spPr>
        <p:txBody>
          <a:bodyPr lIns="0" tIns="0" rIns="0" bIns="0" rtlCol="0" anchor="t">
            <a:spAutoFit/>
          </a:bodyPr>
          <a:lstStyle/>
          <a:p>
            <a:pPr algn="ctr">
              <a:lnSpc>
                <a:spcPts val="12395"/>
              </a:lnSpc>
              <a:spcBef>
                <a:spcPct val="0"/>
              </a:spcBef>
            </a:pPr>
            <a:r>
              <a:rPr lang="en-US" sz="8854" dirty="0">
                <a:solidFill>
                  <a:srgbClr val="FFFFFF"/>
                </a:solidFill>
                <a:latin typeface="More Sugar Thin"/>
              </a:rPr>
              <a:t>Why join a club?</a:t>
            </a:r>
          </a:p>
        </p:txBody>
      </p:sp>
      <p:sp>
        <p:nvSpPr>
          <p:cNvPr id="4" name="TextBox 4"/>
          <p:cNvSpPr txBox="1"/>
          <p:nvPr/>
        </p:nvSpPr>
        <p:spPr>
          <a:xfrm>
            <a:off x="381000" y="2290041"/>
            <a:ext cx="11049001" cy="8010911"/>
          </a:xfrm>
          <a:prstGeom prst="rect">
            <a:avLst/>
          </a:prstGeom>
        </p:spPr>
        <p:txBody>
          <a:bodyPr wrap="square" lIns="0" tIns="0" rIns="0" bIns="0" rtlCol="0" anchor="t">
            <a:spAutoFit/>
          </a:bodyPr>
          <a:lstStyle/>
          <a:p>
            <a:pPr algn="ctr">
              <a:lnSpc>
                <a:spcPts val="7113"/>
              </a:lnSpc>
              <a:spcBef>
                <a:spcPct val="0"/>
              </a:spcBef>
            </a:pPr>
            <a:r>
              <a:rPr lang="en-US" sz="3000" dirty="0">
                <a:solidFill>
                  <a:srgbClr val="FFFFFF"/>
                </a:solidFill>
                <a:latin typeface="DM Sans"/>
              </a:rPr>
              <a:t>Being part of a club or organization provides a platform for personal growth. You can develop essential skills such as leadership, teamwork, and communication. Take on leadership roles within the club, organize events, and collaborate with fellow members to enhance your abilities. These experiences will not only enrich your academic life but also boost your confidence and prepare you for future challenges. You may also explore new or current interests!</a:t>
            </a:r>
          </a:p>
          <a:p>
            <a:pPr algn="ctr">
              <a:lnSpc>
                <a:spcPts val="7113"/>
              </a:lnSpc>
              <a:spcBef>
                <a:spcPct val="0"/>
              </a:spcBef>
            </a:pPr>
            <a:r>
              <a:rPr lang="en-US" sz="1200" dirty="0">
                <a:solidFill>
                  <a:srgbClr val="FFFFFF"/>
                </a:solidFill>
                <a:latin typeface="DM Sans"/>
              </a:rPr>
              <a:t>https://www.iavalley.edu/the-benefits-of-joining-clubs-and-organizations-in-college/</a:t>
            </a:r>
          </a:p>
        </p:txBody>
      </p:sp>
      <p:pic>
        <p:nvPicPr>
          <p:cNvPr id="5" name="Picture 4" descr="A logo with text and images&#10;&#10;Description automatically generated with medium confidence">
            <a:extLst>
              <a:ext uri="{FF2B5EF4-FFF2-40B4-BE49-F238E27FC236}">
                <a16:creationId xmlns:a16="http://schemas.microsoft.com/office/drawing/2014/main" id="{C1C4123F-34F8-418F-0926-D7B7A60090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92000" y="2933700"/>
            <a:ext cx="5715000" cy="5715000"/>
          </a:xfrm>
          <a:prstGeom prst="rect">
            <a:avLst/>
          </a:prstGeom>
        </p:spPr>
      </p:pic>
    </p:spTree>
    <p:extLst>
      <p:ext uri="{BB962C8B-B14F-4D97-AF65-F5344CB8AC3E}">
        <p14:creationId xmlns:p14="http://schemas.microsoft.com/office/powerpoint/2010/main" val="3873645932"/>
      </p:ext>
    </p:extLst>
  </p:cSld>
  <p:clrMapOvr>
    <a:masterClrMapping/>
  </p:clrMapOvr>
  <mc:AlternateContent xmlns:mc="http://schemas.openxmlformats.org/markup-compatibility/2006" xmlns:p14="http://schemas.microsoft.com/office/powerpoint/2010/main">
    <mc:Choice Requires="p14">
      <p:transition spd="slow" p14:dur="2000" advTm="6331"/>
    </mc:Choice>
    <mc:Fallback xmlns="">
      <p:transition spd="slow" advTm="633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Freeform 13"/>
          <p:cNvSpPr/>
          <p:nvPr/>
        </p:nvSpPr>
        <p:spPr>
          <a:xfrm rot="-10671625">
            <a:off x="7192536" y="1991235"/>
            <a:ext cx="3902925" cy="570316"/>
          </a:xfrm>
          <a:custGeom>
            <a:avLst/>
            <a:gdLst/>
            <a:ahLst/>
            <a:cxnLst/>
            <a:rect l="l" t="t" r="r" b="b"/>
            <a:pathLst>
              <a:path w="2830725" h="555852">
                <a:moveTo>
                  <a:pt x="0" y="0"/>
                </a:moveTo>
                <a:lnTo>
                  <a:pt x="2830725" y="0"/>
                </a:lnTo>
                <a:lnTo>
                  <a:pt x="2830725" y="555852"/>
                </a:lnTo>
                <a:lnTo>
                  <a:pt x="0" y="555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5342925" y="777239"/>
            <a:ext cx="7602146" cy="1141338"/>
          </a:xfrm>
          <a:prstGeom prst="rect">
            <a:avLst/>
          </a:prstGeom>
        </p:spPr>
        <p:txBody>
          <a:bodyPr wrap="square" lIns="0" tIns="0" rIns="0" bIns="0" rtlCol="0" anchor="t">
            <a:spAutoFit/>
          </a:bodyPr>
          <a:lstStyle/>
          <a:p>
            <a:pPr>
              <a:lnSpc>
                <a:spcPts val="8854"/>
              </a:lnSpc>
            </a:pPr>
            <a:r>
              <a:rPr lang="en-US" sz="8854" dirty="0">
                <a:solidFill>
                  <a:srgbClr val="FFFFFF"/>
                </a:solidFill>
                <a:latin typeface="More Sugar Thin"/>
              </a:rPr>
              <a:t>Club Reminders</a:t>
            </a:r>
          </a:p>
        </p:txBody>
      </p:sp>
      <p:sp>
        <p:nvSpPr>
          <p:cNvPr id="18" name="TextBox 18"/>
          <p:cNvSpPr txBox="1"/>
          <p:nvPr/>
        </p:nvSpPr>
        <p:spPr>
          <a:xfrm>
            <a:off x="2095498" y="3052295"/>
            <a:ext cx="14097000" cy="6155531"/>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4000" dirty="0">
                <a:solidFill>
                  <a:srgbClr val="FFFFFF"/>
                </a:solidFill>
                <a:latin typeface="DM Sans"/>
              </a:rPr>
              <a:t>Joining an extracurricular is a commitment</a:t>
            </a:r>
          </a:p>
          <a:p>
            <a:pPr marL="685800" indent="-685800">
              <a:buFont typeface="Arial" panose="020B0604020202020204" pitchFamily="34" charset="0"/>
              <a:buChar char="•"/>
            </a:pPr>
            <a:r>
              <a:rPr lang="en-US" sz="4000" dirty="0">
                <a:solidFill>
                  <a:srgbClr val="FFFFFF"/>
                </a:solidFill>
                <a:latin typeface="DM Sans"/>
              </a:rPr>
              <a:t>Communicate with club sponsors and officers if you are unable to attend meetings/events</a:t>
            </a:r>
          </a:p>
          <a:p>
            <a:pPr marL="685800" indent="-685800">
              <a:buFont typeface="Arial" panose="020B0604020202020204" pitchFamily="34" charset="0"/>
              <a:buChar char="•"/>
            </a:pPr>
            <a:r>
              <a:rPr lang="en-US" sz="4000" dirty="0">
                <a:solidFill>
                  <a:srgbClr val="FFFFFF"/>
                </a:solidFill>
                <a:latin typeface="DM Sans"/>
              </a:rPr>
              <a:t>Remember to keep track of dates for club meetings and events</a:t>
            </a:r>
          </a:p>
          <a:p>
            <a:pPr marL="685800" indent="-685800">
              <a:buFont typeface="Arial" panose="020B0604020202020204" pitchFamily="34" charset="0"/>
              <a:buChar char="•"/>
            </a:pPr>
            <a:r>
              <a:rPr lang="en-US" sz="4000" dirty="0">
                <a:solidFill>
                  <a:srgbClr val="FFFFFF"/>
                </a:solidFill>
                <a:latin typeface="DM Sans"/>
              </a:rPr>
              <a:t>It is important to listen to the announcements and monitor the Canvas page for meeting changes</a:t>
            </a:r>
          </a:p>
          <a:p>
            <a:pPr marL="685800" indent="-685800">
              <a:buFont typeface="Arial" panose="020B0604020202020204" pitchFamily="34" charset="0"/>
              <a:buChar char="•"/>
            </a:pPr>
            <a:r>
              <a:rPr lang="en-US" sz="4000" dirty="0">
                <a:solidFill>
                  <a:srgbClr val="FFFFFF"/>
                </a:solidFill>
                <a:latin typeface="DM Sans"/>
              </a:rPr>
              <a:t>Use your agenda to help you stay organized</a:t>
            </a:r>
          </a:p>
          <a:p>
            <a:pPr marL="685800" indent="-685800">
              <a:buFont typeface="Arial" panose="020B0604020202020204" pitchFamily="34" charset="0"/>
              <a:buChar char="•"/>
            </a:pPr>
            <a:r>
              <a:rPr lang="en-US" sz="4000" dirty="0">
                <a:solidFill>
                  <a:srgbClr val="FFFFFF"/>
                </a:solidFill>
                <a:latin typeface="DM Sans"/>
              </a:rPr>
              <a:t>Be sure to consider logistics like transportation and keep your guardians in the loop</a:t>
            </a:r>
          </a:p>
        </p:txBody>
      </p:sp>
    </p:spTree>
    <p:extLst>
      <p:ext uri="{BB962C8B-B14F-4D97-AF65-F5344CB8AC3E}">
        <p14:creationId xmlns:p14="http://schemas.microsoft.com/office/powerpoint/2010/main" val="1775364300"/>
      </p:ext>
    </p:extLst>
  </p:cSld>
  <p:clrMapOvr>
    <a:masterClrMapping/>
  </p:clrMapOvr>
  <mc:AlternateContent xmlns:mc="http://schemas.openxmlformats.org/markup-compatibility/2006" xmlns:p14="http://schemas.microsoft.com/office/powerpoint/2010/main">
    <mc:Choice Requires="p14">
      <p:transition spd="slow" p14:dur="2000" advTm="6066"/>
    </mc:Choice>
    <mc:Fallback xmlns="">
      <p:transition spd="slow" advTm="60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40288" y="5520409"/>
            <a:ext cx="7007423" cy="840891"/>
          </a:xfrm>
          <a:prstGeom prst="rect">
            <a:avLst/>
          </a:prstGeom>
        </p:spPr>
      </p:pic>
      <p:sp>
        <p:nvSpPr>
          <p:cNvPr id="3" name="TextBox 3"/>
          <p:cNvSpPr txBox="1"/>
          <p:nvPr/>
        </p:nvSpPr>
        <p:spPr>
          <a:xfrm>
            <a:off x="2864721" y="4087625"/>
            <a:ext cx="12558559" cy="1141338"/>
          </a:xfrm>
          <a:prstGeom prst="rect">
            <a:avLst/>
          </a:prstGeom>
        </p:spPr>
        <p:txBody>
          <a:bodyPr lIns="0" tIns="0" rIns="0" bIns="0" rtlCol="0" anchor="t">
            <a:spAutoFit/>
          </a:bodyPr>
          <a:lstStyle/>
          <a:p>
            <a:pPr algn="ctr">
              <a:lnSpc>
                <a:spcPts val="8854"/>
              </a:lnSpc>
            </a:pPr>
            <a:r>
              <a:rPr lang="en-US" sz="8854" dirty="0">
                <a:solidFill>
                  <a:srgbClr val="FFFFFF"/>
                </a:solidFill>
                <a:latin typeface="More Sugar Thin"/>
              </a:rPr>
              <a:t>Join a club today!</a:t>
            </a:r>
          </a:p>
        </p:txBody>
      </p:sp>
      <p:sp>
        <p:nvSpPr>
          <p:cNvPr id="4" name="Freeform 3">
            <a:extLst>
              <a:ext uri="{FF2B5EF4-FFF2-40B4-BE49-F238E27FC236}">
                <a16:creationId xmlns:a16="http://schemas.microsoft.com/office/drawing/2014/main" id="{6CD2D4A5-3FE4-F087-C7C7-0ABC1E858668}"/>
              </a:ext>
            </a:extLst>
          </p:cNvPr>
          <p:cNvSpPr/>
          <p:nvPr/>
        </p:nvSpPr>
        <p:spPr>
          <a:xfrm>
            <a:off x="1067324" y="640061"/>
            <a:ext cx="7315200" cy="3803904"/>
          </a:xfrm>
          <a:custGeom>
            <a:avLst/>
            <a:gdLst/>
            <a:ahLst/>
            <a:cxnLst/>
            <a:rect l="l" t="t" r="r" b="b"/>
            <a:pathLst>
              <a:path w="7315200" h="3803904">
                <a:moveTo>
                  <a:pt x="0" y="0"/>
                </a:moveTo>
                <a:lnTo>
                  <a:pt x="7315200" y="0"/>
                </a:lnTo>
                <a:lnTo>
                  <a:pt x="7315200" y="3803904"/>
                </a:lnTo>
                <a:lnTo>
                  <a:pt x="0" y="3803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49F8923A-F0EF-CA5D-34A6-50A99C7C3270}"/>
              </a:ext>
            </a:extLst>
          </p:cNvPr>
          <p:cNvSpPr/>
          <p:nvPr/>
        </p:nvSpPr>
        <p:spPr>
          <a:xfrm>
            <a:off x="14056569" y="419100"/>
            <a:ext cx="4231431" cy="2683121"/>
          </a:xfrm>
          <a:custGeom>
            <a:avLst/>
            <a:gdLst/>
            <a:ahLst/>
            <a:cxnLst/>
            <a:rect l="l" t="t" r="r" b="b"/>
            <a:pathLst>
              <a:path w="4231431" h="2683121">
                <a:moveTo>
                  <a:pt x="0" y="0"/>
                </a:moveTo>
                <a:lnTo>
                  <a:pt x="4231432" y="0"/>
                </a:lnTo>
                <a:lnTo>
                  <a:pt x="4231432" y="2683121"/>
                </a:lnTo>
                <a:lnTo>
                  <a:pt x="0" y="2683121"/>
                </a:lnTo>
                <a:lnTo>
                  <a:pt x="0" y="0"/>
                </a:lnTo>
                <a:close/>
              </a:path>
            </a:pathLst>
          </a:custGeom>
          <a:blipFill>
            <a:blip r:embed="rId5">
              <a:extLst>
                <a:ext uri="{96DAC541-7B7A-43D3-8B79-37D633B846F1}">
                  <asvg:svgBlip xmlns:asvg="http://schemas.microsoft.com/office/drawing/2016/SVG/main" r:embed="rId6"/>
                </a:ext>
              </a:extLst>
            </a:blip>
            <a:stretch>
              <a:fillRect l="-82128"/>
            </a:stretch>
          </a:blipFill>
        </p:spPr>
        <p:txBody>
          <a:bodyPr/>
          <a:lstStyle/>
          <a:p>
            <a:endParaRPr lang="en-US"/>
          </a:p>
        </p:txBody>
      </p:sp>
      <p:sp>
        <p:nvSpPr>
          <p:cNvPr id="6" name="Freeform 4">
            <a:extLst>
              <a:ext uri="{FF2B5EF4-FFF2-40B4-BE49-F238E27FC236}">
                <a16:creationId xmlns:a16="http://schemas.microsoft.com/office/drawing/2014/main" id="{8420E7DC-22D5-D37E-373A-256C2FDAF55A}"/>
              </a:ext>
            </a:extLst>
          </p:cNvPr>
          <p:cNvSpPr/>
          <p:nvPr/>
        </p:nvSpPr>
        <p:spPr>
          <a:xfrm>
            <a:off x="1067324" y="6191507"/>
            <a:ext cx="3227308" cy="2810692"/>
          </a:xfrm>
          <a:custGeom>
            <a:avLst/>
            <a:gdLst/>
            <a:ahLst/>
            <a:cxnLst/>
            <a:rect l="l" t="t" r="r" b="b"/>
            <a:pathLst>
              <a:path w="3227308" h="2810692">
                <a:moveTo>
                  <a:pt x="0" y="0"/>
                </a:moveTo>
                <a:lnTo>
                  <a:pt x="3227308" y="0"/>
                </a:lnTo>
                <a:lnTo>
                  <a:pt x="3227308" y="2810692"/>
                </a:lnTo>
                <a:lnTo>
                  <a:pt x="0" y="2810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6299"/>
    </mc:Choice>
    <mc:Fallback xmlns="">
      <p:transition spd="slow" advTm="629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304800" y="1408038"/>
            <a:ext cx="2996191" cy="618861"/>
          </a:xfrm>
          <a:prstGeom prst="rect">
            <a:avLst/>
          </a:prstGeom>
        </p:spPr>
      </p:pic>
      <p:sp>
        <p:nvSpPr>
          <p:cNvPr id="17" name="TextBox 17"/>
          <p:cNvSpPr txBox="1"/>
          <p:nvPr/>
        </p:nvSpPr>
        <p:spPr>
          <a:xfrm>
            <a:off x="445873" y="266700"/>
            <a:ext cx="7546246" cy="1141338"/>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ELP</a:t>
            </a:r>
          </a:p>
        </p:txBody>
      </p:sp>
      <p:pic>
        <p:nvPicPr>
          <p:cNvPr id="4" name="Picture 3" descr="A poster with text and images&#10;&#10;Description automatically generated">
            <a:extLst>
              <a:ext uri="{FF2B5EF4-FFF2-40B4-BE49-F238E27FC236}">
                <a16:creationId xmlns:a16="http://schemas.microsoft.com/office/drawing/2014/main" id="{CC996A19-8252-3DD9-A534-A579F10C9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632" y="119075"/>
            <a:ext cx="7762736" cy="10048849"/>
          </a:xfrm>
          <a:prstGeom prst="rect">
            <a:avLst/>
          </a:prstGeom>
        </p:spPr>
      </p:pic>
    </p:spTree>
    <p:extLst>
      <p:ext uri="{BB962C8B-B14F-4D97-AF65-F5344CB8AC3E}">
        <p14:creationId xmlns:p14="http://schemas.microsoft.com/office/powerpoint/2010/main" val="3615722113"/>
      </p:ext>
    </p:extLst>
  </p:cSld>
  <p:clrMapOvr>
    <a:masterClrMapping/>
  </p:clrMapOvr>
  <mc:AlternateContent xmlns:mc="http://schemas.openxmlformats.org/markup-compatibility/2006" xmlns:p14="http://schemas.microsoft.com/office/powerpoint/2010/main">
    <mc:Choice Requires="p14">
      <p:transition spd="slow" p14:dur="2000" advTm="5619"/>
    </mc:Choice>
    <mc:Fallback xmlns="">
      <p:transition spd="slow" advTm="56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990600" y="1473184"/>
            <a:ext cx="2996191" cy="618861"/>
          </a:xfrm>
          <a:prstGeom prst="rect">
            <a:avLst/>
          </a:prstGeom>
        </p:spPr>
      </p:pic>
      <p:sp>
        <p:nvSpPr>
          <p:cNvPr id="17" name="TextBox 17"/>
          <p:cNvSpPr txBox="1"/>
          <p:nvPr/>
        </p:nvSpPr>
        <p:spPr>
          <a:xfrm>
            <a:off x="791202" y="553485"/>
            <a:ext cx="7546246" cy="1141338"/>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PMAC</a:t>
            </a:r>
          </a:p>
        </p:txBody>
      </p:sp>
      <p:pic>
        <p:nvPicPr>
          <p:cNvPr id="4" name="Picture 3">
            <a:extLst>
              <a:ext uri="{FF2B5EF4-FFF2-40B4-BE49-F238E27FC236}">
                <a16:creationId xmlns:a16="http://schemas.microsoft.com/office/drawing/2014/main" id="{51014490-7075-BEEE-86EF-57A7F6F66502}"/>
              </a:ext>
            </a:extLst>
          </p:cNvPr>
          <p:cNvPicPr>
            <a:picLocks noChangeAspect="1"/>
          </p:cNvPicPr>
          <p:nvPr/>
        </p:nvPicPr>
        <p:blipFill>
          <a:blip r:embed="rId3"/>
          <a:stretch>
            <a:fillRect/>
          </a:stretch>
        </p:blipFill>
        <p:spPr>
          <a:xfrm>
            <a:off x="6400800" y="3687"/>
            <a:ext cx="8077200" cy="10355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4"/>
    </mc:Choice>
    <mc:Fallback xmlns="">
      <p:transition spd="slow" advTm="56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3538314"/>
            <a:ext cx="2996191" cy="618861"/>
          </a:xfrm>
          <a:prstGeom prst="rect">
            <a:avLst/>
          </a:prstGeom>
        </p:spPr>
      </p:pic>
      <p:sp>
        <p:nvSpPr>
          <p:cNvPr id="17" name="TextBox 17"/>
          <p:cNvSpPr txBox="1"/>
          <p:nvPr/>
        </p:nvSpPr>
        <p:spPr>
          <a:xfrm>
            <a:off x="533400" y="114300"/>
            <a:ext cx="7546246" cy="3424014"/>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Chess &amp; </a:t>
            </a:r>
          </a:p>
          <a:p>
            <a:pPr>
              <a:lnSpc>
                <a:spcPts val="8854"/>
              </a:lnSpc>
            </a:pPr>
            <a:r>
              <a:rPr lang="en-US" sz="8854" dirty="0">
                <a:solidFill>
                  <a:srgbClr val="FFFFFF"/>
                </a:solidFill>
                <a:latin typeface="More Sugar Thin"/>
              </a:rPr>
              <a:t>Games </a:t>
            </a:r>
          </a:p>
          <a:p>
            <a:pPr>
              <a:lnSpc>
                <a:spcPts val="8854"/>
              </a:lnSpc>
            </a:pPr>
            <a:r>
              <a:rPr lang="en-US" sz="8854" dirty="0">
                <a:solidFill>
                  <a:srgbClr val="FFFFFF"/>
                </a:solidFill>
                <a:latin typeface="More Sugar Thin"/>
              </a:rPr>
              <a:t>Club</a:t>
            </a:r>
          </a:p>
        </p:txBody>
      </p:sp>
      <p:pic>
        <p:nvPicPr>
          <p:cNvPr id="1026" name="Picture 2" descr="A poster of a game club">
            <a:extLst>
              <a:ext uri="{FF2B5EF4-FFF2-40B4-BE49-F238E27FC236}">
                <a16:creationId xmlns:a16="http://schemas.microsoft.com/office/drawing/2014/main" id="{A9F43E37-ADD1-4B78-77BB-3F1CB9CD8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7150"/>
            <a:ext cx="13792200" cy="1034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984979"/>
      </p:ext>
    </p:extLst>
  </p:cSld>
  <p:clrMapOvr>
    <a:masterClrMapping/>
  </p:clrMapOvr>
  <mc:AlternateContent xmlns:mc="http://schemas.openxmlformats.org/markup-compatibility/2006" xmlns:p14="http://schemas.microsoft.com/office/powerpoint/2010/main">
    <mc:Choice Requires="p14">
      <p:transition spd="slow" p14:dur="2000" advTm="6515"/>
    </mc:Choice>
    <mc:Fallback xmlns="">
      <p:transition spd="slow" advTm="65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3400" y="2515906"/>
            <a:ext cx="2996191" cy="618861"/>
          </a:xfrm>
          <a:prstGeom prst="rect">
            <a:avLst/>
          </a:prstGeom>
        </p:spPr>
      </p:pic>
      <p:sp>
        <p:nvSpPr>
          <p:cNvPr id="17" name="TextBox 17"/>
          <p:cNvSpPr txBox="1"/>
          <p:nvPr/>
        </p:nvSpPr>
        <p:spPr>
          <a:xfrm>
            <a:off x="6586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Quiz</a:t>
            </a:r>
          </a:p>
          <a:p>
            <a:pPr>
              <a:lnSpc>
                <a:spcPts val="8854"/>
              </a:lnSpc>
            </a:pPr>
            <a:r>
              <a:rPr lang="en-US" sz="8854" dirty="0">
                <a:solidFill>
                  <a:srgbClr val="FFFFFF"/>
                </a:solidFill>
                <a:latin typeface="More Sugar Thin"/>
              </a:rPr>
              <a:t>Bowl</a:t>
            </a:r>
          </a:p>
        </p:txBody>
      </p:sp>
      <p:pic>
        <p:nvPicPr>
          <p:cNvPr id="5" name="Picture 4" descr="A poster for a quiz bowl event&#10;&#10;Description automatically generated">
            <a:extLst>
              <a:ext uri="{FF2B5EF4-FFF2-40B4-BE49-F238E27FC236}">
                <a16:creationId xmlns:a16="http://schemas.microsoft.com/office/drawing/2014/main" id="{DD211624-D8A2-2B48-BB43-50053FA8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598" y="0"/>
            <a:ext cx="7988804" cy="10283591"/>
          </a:xfrm>
          <a:prstGeom prst="rect">
            <a:avLst/>
          </a:prstGeom>
        </p:spPr>
      </p:pic>
      <p:sp>
        <p:nvSpPr>
          <p:cNvPr id="2" name="TextBox 1">
            <a:extLst>
              <a:ext uri="{FF2B5EF4-FFF2-40B4-BE49-F238E27FC236}">
                <a16:creationId xmlns:a16="http://schemas.microsoft.com/office/drawing/2014/main" id="{50A5312E-B2F8-EB1C-40B4-686B80667116}"/>
              </a:ext>
            </a:extLst>
          </p:cNvPr>
          <p:cNvSpPr txBox="1"/>
          <p:nvPr/>
        </p:nvSpPr>
        <p:spPr>
          <a:xfrm>
            <a:off x="12420601" y="4076700"/>
            <a:ext cx="717802" cy="769441"/>
          </a:xfrm>
          <a:prstGeom prst="rect">
            <a:avLst/>
          </a:prstGeom>
          <a:solidFill>
            <a:schemeClr val="bg1"/>
          </a:solidFill>
        </p:spPr>
        <p:txBody>
          <a:bodyPr wrap="square" rtlCol="0">
            <a:spAutoFit/>
          </a:bodyPr>
          <a:lstStyle/>
          <a:p>
            <a:r>
              <a:rPr lang="en-US" sz="2200" b="1" dirty="0"/>
              <a:t>D8/B4</a:t>
            </a:r>
          </a:p>
        </p:txBody>
      </p:sp>
      <p:sp>
        <p:nvSpPr>
          <p:cNvPr id="4" name="TextBox 3">
            <a:extLst>
              <a:ext uri="{FF2B5EF4-FFF2-40B4-BE49-F238E27FC236}">
                <a16:creationId xmlns:a16="http://schemas.microsoft.com/office/drawing/2014/main" id="{1DBFD987-B92E-07CC-6F6C-5872334DE4F5}"/>
              </a:ext>
            </a:extLst>
          </p:cNvPr>
          <p:cNvSpPr txBox="1"/>
          <p:nvPr/>
        </p:nvSpPr>
        <p:spPr>
          <a:xfrm>
            <a:off x="10700002" y="7581900"/>
            <a:ext cx="2438400" cy="2246769"/>
          </a:xfrm>
          <a:prstGeom prst="rect">
            <a:avLst/>
          </a:prstGeom>
          <a:solidFill>
            <a:schemeClr val="bg1"/>
          </a:solidFill>
        </p:spPr>
        <p:txBody>
          <a:bodyPr wrap="square" rtlCol="0">
            <a:spAutoFit/>
          </a:bodyPr>
          <a:lstStyle/>
          <a:p>
            <a:pPr algn="ctr"/>
            <a:r>
              <a:rPr lang="en-US" sz="3500" b="1" dirty="0"/>
              <a:t>Club Sponsors: Ms. Martin &amp; Mr. Smith</a:t>
            </a:r>
          </a:p>
        </p:txBody>
      </p:sp>
    </p:spTree>
    <p:extLst>
      <p:ext uri="{BB962C8B-B14F-4D97-AF65-F5344CB8AC3E}">
        <p14:creationId xmlns:p14="http://schemas.microsoft.com/office/powerpoint/2010/main" val="3894878386"/>
      </p:ext>
    </p:extLst>
  </p:cSld>
  <p:clrMapOvr>
    <a:masterClrMapping/>
  </p:clrMapOvr>
  <mc:AlternateContent xmlns:mc="http://schemas.openxmlformats.org/markup-compatibility/2006" xmlns:p14="http://schemas.microsoft.com/office/powerpoint/2010/main">
    <mc:Choice Requires="p14">
      <p:transition spd="slow" p14:dur="2000" advTm="5939"/>
    </mc:Choice>
    <mc:Fallback xmlns="">
      <p:transition spd="slow" advTm="59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4458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STEM</a:t>
            </a:r>
          </a:p>
          <a:p>
            <a:pPr>
              <a:lnSpc>
                <a:spcPts val="8854"/>
              </a:lnSpc>
            </a:pPr>
            <a:r>
              <a:rPr lang="en-US" sz="8854" dirty="0">
                <a:solidFill>
                  <a:srgbClr val="FFFFFF"/>
                </a:solidFill>
                <a:latin typeface="More Sugar Thin"/>
              </a:rPr>
              <a:t>Club</a:t>
            </a:r>
          </a:p>
        </p:txBody>
      </p:sp>
      <p:pic>
        <p:nvPicPr>
          <p:cNvPr id="2" name="Picture 1">
            <a:extLst>
              <a:ext uri="{FF2B5EF4-FFF2-40B4-BE49-F238E27FC236}">
                <a16:creationId xmlns:a16="http://schemas.microsoft.com/office/drawing/2014/main" id="{10347141-8176-4511-777A-345AF97B015E}"/>
              </a:ext>
            </a:extLst>
          </p:cNvPr>
          <p:cNvPicPr>
            <a:picLocks noChangeAspect="1"/>
          </p:cNvPicPr>
          <p:nvPr/>
        </p:nvPicPr>
        <p:blipFill rotWithShape="1">
          <a:blip r:embed="rId2"/>
          <a:srcRect b="29719"/>
          <a:stretch/>
        </p:blipFill>
        <p:spPr>
          <a:xfrm>
            <a:off x="3124200" y="3695700"/>
            <a:ext cx="12521121" cy="5045566"/>
          </a:xfrm>
          <a:prstGeom prst="rect">
            <a:avLst/>
          </a:prstGeom>
        </p:spPr>
      </p:pic>
      <p:pic>
        <p:nvPicPr>
          <p:cNvPr id="3" name="Picture 3"/>
          <p:cNvPicPr>
            <a:picLocks noChangeAspect="1"/>
          </p:cNvPicPr>
          <p:nvPr/>
        </p:nvPicPr>
        <p:blipFill>
          <a:blip r:embed="rId3"/>
          <a:srcRect/>
          <a:stretch>
            <a:fillRect/>
          </a:stretch>
        </p:blipFill>
        <p:spPr>
          <a:xfrm>
            <a:off x="445873" y="2400300"/>
            <a:ext cx="2996191" cy="618861"/>
          </a:xfrm>
          <a:prstGeom prst="rect">
            <a:avLst/>
          </a:prstGeom>
        </p:spPr>
      </p:pic>
      <p:sp>
        <p:nvSpPr>
          <p:cNvPr id="4" name="TextBox 3">
            <a:extLst>
              <a:ext uri="{FF2B5EF4-FFF2-40B4-BE49-F238E27FC236}">
                <a16:creationId xmlns:a16="http://schemas.microsoft.com/office/drawing/2014/main" id="{A2DA9494-0D84-585D-4522-FD4B6F82626F}"/>
              </a:ext>
            </a:extLst>
          </p:cNvPr>
          <p:cNvSpPr txBox="1"/>
          <p:nvPr/>
        </p:nvSpPr>
        <p:spPr>
          <a:xfrm>
            <a:off x="5027543" y="2357441"/>
            <a:ext cx="8232913" cy="1323439"/>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ea typeface="Calibri"/>
                <a:cs typeface="Calibri"/>
              </a:rPr>
              <a:t>Tuesdays – 4:15pm-5:15pm in Pod 6</a:t>
            </a:r>
          </a:p>
          <a:p>
            <a:r>
              <a:rPr lang="en-US" sz="4000" dirty="0">
                <a:ea typeface="Calibri"/>
                <a:cs typeface="Calibri"/>
              </a:rPr>
              <a:t>Starts next month</a:t>
            </a:r>
            <a:endParaRPr lang="en-US" sz="4000" dirty="0"/>
          </a:p>
        </p:txBody>
      </p:sp>
    </p:spTree>
    <p:extLst>
      <p:ext uri="{BB962C8B-B14F-4D97-AF65-F5344CB8AC3E}">
        <p14:creationId xmlns:p14="http://schemas.microsoft.com/office/powerpoint/2010/main" val="357504436"/>
      </p:ext>
    </p:extLst>
  </p:cSld>
  <p:clrMapOvr>
    <a:masterClrMapping/>
  </p:clrMapOvr>
  <mc:AlternateContent xmlns:mc="http://schemas.openxmlformats.org/markup-compatibility/2006" xmlns:p14="http://schemas.microsoft.com/office/powerpoint/2010/main">
    <mc:Choice Requires="p14">
      <p:transition spd="slow" p14:dur="2000" advTm="5571"/>
    </mc:Choice>
    <mc:Fallback xmlns="">
      <p:transition spd="slow" advTm="55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extBox 17"/>
          <p:cNvSpPr txBox="1"/>
          <p:nvPr/>
        </p:nvSpPr>
        <p:spPr>
          <a:xfrm>
            <a:off x="445873" y="266700"/>
            <a:ext cx="7546246" cy="2282676"/>
          </a:xfrm>
          <a:prstGeom prst="rect">
            <a:avLst/>
          </a:prstGeom>
        </p:spPr>
        <p:txBody>
          <a:bodyPr lIns="0" tIns="0" rIns="0" bIns="0" rtlCol="0" anchor="t">
            <a:spAutoFit/>
          </a:bodyPr>
          <a:lstStyle/>
          <a:p>
            <a:pPr>
              <a:lnSpc>
                <a:spcPts val="8854"/>
              </a:lnSpc>
            </a:pPr>
            <a:r>
              <a:rPr lang="en-US" sz="8854" dirty="0">
                <a:solidFill>
                  <a:srgbClr val="FFFFFF"/>
                </a:solidFill>
                <a:latin typeface="More Sugar Thin"/>
              </a:rPr>
              <a:t>Girlfriends</a:t>
            </a:r>
          </a:p>
          <a:p>
            <a:pPr>
              <a:lnSpc>
                <a:spcPts val="8854"/>
              </a:lnSpc>
            </a:pPr>
            <a:r>
              <a:rPr lang="en-US" sz="8854" dirty="0">
                <a:solidFill>
                  <a:srgbClr val="FFFFFF"/>
                </a:solidFill>
                <a:latin typeface="More Sugar Thin"/>
              </a:rPr>
              <a:t>Club</a:t>
            </a:r>
          </a:p>
        </p:txBody>
      </p:sp>
      <p:pic>
        <p:nvPicPr>
          <p:cNvPr id="3" name="Picture 3"/>
          <p:cNvPicPr>
            <a:picLocks noChangeAspect="1"/>
          </p:cNvPicPr>
          <p:nvPr/>
        </p:nvPicPr>
        <p:blipFill>
          <a:blip r:embed="rId2"/>
          <a:srcRect/>
          <a:stretch>
            <a:fillRect/>
          </a:stretch>
        </p:blipFill>
        <p:spPr>
          <a:xfrm>
            <a:off x="445873" y="2400300"/>
            <a:ext cx="2996191" cy="618861"/>
          </a:xfrm>
          <a:prstGeom prst="rect">
            <a:avLst/>
          </a:prstGeom>
        </p:spPr>
      </p:pic>
      <p:pic>
        <p:nvPicPr>
          <p:cNvPr id="4" name="Picture 3">
            <a:extLst>
              <a:ext uri="{FF2B5EF4-FFF2-40B4-BE49-F238E27FC236}">
                <a16:creationId xmlns:a16="http://schemas.microsoft.com/office/drawing/2014/main" id="{783E20EB-6AC8-D9C7-EC92-21267AA0DC38}"/>
              </a:ext>
            </a:extLst>
          </p:cNvPr>
          <p:cNvPicPr>
            <a:picLocks noChangeAspect="1"/>
          </p:cNvPicPr>
          <p:nvPr/>
        </p:nvPicPr>
        <p:blipFill>
          <a:blip r:embed="rId3"/>
          <a:stretch>
            <a:fillRect/>
          </a:stretch>
        </p:blipFill>
        <p:spPr>
          <a:xfrm>
            <a:off x="445873" y="4314561"/>
            <a:ext cx="9677195" cy="5443422"/>
          </a:xfrm>
          <a:prstGeom prst="rect">
            <a:avLst/>
          </a:prstGeom>
        </p:spPr>
      </p:pic>
      <p:pic>
        <p:nvPicPr>
          <p:cNvPr id="5" name="Picture 4">
            <a:extLst>
              <a:ext uri="{FF2B5EF4-FFF2-40B4-BE49-F238E27FC236}">
                <a16:creationId xmlns:a16="http://schemas.microsoft.com/office/drawing/2014/main" id="{E0641D47-C89F-7CE5-F69A-1217E538ACBF}"/>
              </a:ext>
            </a:extLst>
          </p:cNvPr>
          <p:cNvPicPr>
            <a:picLocks noChangeAspect="1"/>
          </p:cNvPicPr>
          <p:nvPr/>
        </p:nvPicPr>
        <p:blipFill>
          <a:blip r:embed="rId4"/>
          <a:stretch>
            <a:fillRect/>
          </a:stretch>
        </p:blipFill>
        <p:spPr>
          <a:xfrm>
            <a:off x="10439400" y="266700"/>
            <a:ext cx="7455786" cy="9677400"/>
          </a:xfrm>
          <a:prstGeom prst="rect">
            <a:avLst/>
          </a:prstGeom>
        </p:spPr>
      </p:pic>
      <p:sp>
        <p:nvSpPr>
          <p:cNvPr id="6" name="TextBox 5">
            <a:extLst>
              <a:ext uri="{FF2B5EF4-FFF2-40B4-BE49-F238E27FC236}">
                <a16:creationId xmlns:a16="http://schemas.microsoft.com/office/drawing/2014/main" id="{B23718E6-B810-DD98-1AB3-C59035D2948B}"/>
              </a:ext>
            </a:extLst>
          </p:cNvPr>
          <p:cNvSpPr txBox="1"/>
          <p:nvPr/>
        </p:nvSpPr>
        <p:spPr>
          <a:xfrm>
            <a:off x="11506200" y="6174498"/>
            <a:ext cx="5752238" cy="861774"/>
          </a:xfrm>
          <a:prstGeom prst="rect">
            <a:avLst/>
          </a:prstGeom>
          <a:solidFill>
            <a:schemeClr val="bg1"/>
          </a:solidFill>
        </p:spPr>
        <p:txBody>
          <a:bodyPr wrap="square" rtlCol="0">
            <a:spAutoFit/>
          </a:bodyPr>
          <a:lstStyle/>
          <a:p>
            <a:pPr algn="ctr"/>
            <a:r>
              <a:rPr lang="en-US" sz="2500" b="1" dirty="0"/>
              <a:t>Club Sponsors: </a:t>
            </a:r>
          </a:p>
          <a:p>
            <a:pPr algn="ctr"/>
            <a:r>
              <a:rPr lang="en-US" sz="2500" b="1" dirty="0"/>
              <a:t>Ms. Legions, Ms. Jay, Ms. Ash</a:t>
            </a:r>
          </a:p>
        </p:txBody>
      </p:sp>
    </p:spTree>
    <p:extLst>
      <p:ext uri="{BB962C8B-B14F-4D97-AF65-F5344CB8AC3E}">
        <p14:creationId xmlns:p14="http://schemas.microsoft.com/office/powerpoint/2010/main" val="4039235257"/>
      </p:ext>
    </p:extLst>
  </p:cSld>
  <p:clrMapOvr>
    <a:masterClrMapping/>
  </p:clrMapOvr>
  <mc:AlternateContent xmlns:mc="http://schemas.openxmlformats.org/markup-compatibility/2006" xmlns:p14="http://schemas.microsoft.com/office/powerpoint/2010/main">
    <mc:Choice Requires="p14">
      <p:transition spd="slow" p14:dur="2000" advTm="6854"/>
    </mc:Choice>
    <mc:Fallback xmlns="">
      <p:transition spd="slow" advTm="685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ab5c88-9972-488a-b2bf-e95d5d01defc" xsi:nil="true"/>
    <lcf76f155ced4ddcb4097134ff3c332f xmlns="8341d7ce-a59b-413f-a72a-25fd78b66dc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B19F39262252439C47E9A7D398B1AB" ma:contentTypeVersion="15" ma:contentTypeDescription="Create a new document." ma:contentTypeScope="" ma:versionID="aed413a445be3eac028004938252109f">
  <xsd:schema xmlns:xsd="http://www.w3.org/2001/XMLSchema" xmlns:xs="http://www.w3.org/2001/XMLSchema" xmlns:p="http://schemas.microsoft.com/office/2006/metadata/properties" xmlns:ns2="8341d7ce-a59b-413f-a72a-25fd78b66dc6" xmlns:ns3="9cab5c88-9972-488a-b2bf-e95d5d01defc" targetNamespace="http://schemas.microsoft.com/office/2006/metadata/properties" ma:root="true" ma:fieldsID="2c7dfca19361b49f748840ea9cf4287b" ns2:_="" ns3:_="">
    <xsd:import namespace="8341d7ce-a59b-413f-a72a-25fd78b66dc6"/>
    <xsd:import namespace="9cab5c88-9972-488a-b2bf-e95d5d01de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1d7ce-a59b-413f-a72a-25fd78b66d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d973a80-ac39-4648-84dd-a338749229aa"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b5c88-9972-488a-b2bf-e95d5d01def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b3bc68a-c54e-4873-b287-828d476b49e2}" ma:internalName="TaxCatchAll" ma:showField="CatchAllData" ma:web="9cab5c88-9972-488a-b2bf-e95d5d01de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32C1A7-80E4-4263-A5C0-A3FFF1089685}">
  <ds:schemaRefs>
    <ds:schemaRef ds:uri="http://schemas.microsoft.com/office/2006/documentManagement/types"/>
    <ds:schemaRef ds:uri="9cab5c88-9972-488a-b2bf-e95d5d01defc"/>
    <ds:schemaRef ds:uri="http://purl.org/dc/elements/1.1/"/>
    <ds:schemaRef ds:uri="8341d7ce-a59b-413f-a72a-25fd78b66dc6"/>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5EE5F96-0EE2-4F29-9075-5368223A0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1d7ce-a59b-413f-a72a-25fd78b66dc6"/>
    <ds:schemaRef ds:uri="9cab5c88-9972-488a-b2bf-e95d5d01de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43D349-21AC-4107-985D-1684A99718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552</TotalTime>
  <Words>1061</Words>
  <Application>Microsoft Office PowerPoint</Application>
  <PresentationFormat>Custom</PresentationFormat>
  <Paragraphs>140</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White Doodle Brainstorm Presentation</dc:title>
  <dc:creator>Crawford Olivia</dc:creator>
  <cp:lastModifiedBy>Crawford Olivia</cp:lastModifiedBy>
  <cp:revision>71</cp:revision>
  <dcterms:created xsi:type="dcterms:W3CDTF">2006-08-16T00:00:00Z</dcterms:created>
  <dcterms:modified xsi:type="dcterms:W3CDTF">2024-09-11T17:02:40Z</dcterms:modified>
  <dc:identifier>DAFvH3RC3-Y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0x010100DEB19F39262252439C47E9A7D398B1AB</vt:lpwstr>
  </property>
  <property fmtid="{D5CDD505-2E9C-101B-9397-08002B2CF9AE}" pid="3" name="MediaServiceImageTags">
    <vt:lpwstr/>
  </property>
</Properties>
</file>